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9"/>
  </p:notesMasterIdLst>
  <p:sldIdLst>
    <p:sldId id="279" r:id="rId2"/>
    <p:sldId id="280" r:id="rId3"/>
    <p:sldId id="281" r:id="rId4"/>
    <p:sldId id="282" r:id="rId5"/>
    <p:sldId id="283" r:id="rId6"/>
    <p:sldId id="284" r:id="rId7"/>
    <p:sldId id="285" r:id="rId8"/>
  </p:sldIdLst>
  <p:sldSz cx="24384000" cy="13716000"/>
  <p:notesSz cx="6858000" cy="9144000"/>
  <p:embeddedFontLst>
    <p:embeddedFont>
      <p:font typeface="Century Gothic" panose="020B0502020202020204" pitchFamily="34" charset="0"/>
      <p:regular r:id="rId10"/>
      <p:bold r:id="rId11"/>
      <p:italic r:id="rId12"/>
      <p:boldItalic r:id="rId13"/>
    </p:embeddedFont>
    <p:embeddedFont>
      <p:font typeface="Gill Sans" panose="020B0502020104020203" pitchFamily="34" charset="-79"/>
      <p:regular r:id="rId14"/>
      <p:bold r:id="rId15"/>
    </p:embeddedFont>
    <p:embeddedFont>
      <p:font typeface="Helvetica Neue" panose="02000503000000020004"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726673-FBA1-4C42-B560-E8D366E87A67}">
  <a:tblStyle styleId="{D6726673-FBA1-4C42-B560-E8D366E87A6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AADD6C2-52BA-42FD-99FB-58C66A9E40E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AE992C0-5FCC-4FE9-82DD-C9DA6C9FCCD4}" styleName="Table_2">
    <a:wholeTbl>
      <a:tcTxStyle b="off" i="off">
        <a:font>
          <a:latin typeface="Gill Sans"/>
          <a:ea typeface="Gill Sans"/>
          <a:cs typeface="Gill Sans"/>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9"/>
    <p:restoredTop sz="94694"/>
  </p:normalViewPr>
  <p:slideViewPr>
    <p:cSldViewPr snapToGrid="0" snapToObjects="1">
      <p:cViewPr varScale="1">
        <p:scale>
          <a:sx n="60" d="100"/>
          <a:sy n="60" d="100"/>
        </p:scale>
        <p:origin x="848" y="20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30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30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30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30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30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30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30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30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30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74ae0f4f5d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1" name="Google Shape;791;g74ae0f4f5d_0_5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74ba6426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4" name="Google Shape;804;g74ba64263e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74ba64263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0" name="Google Shape;820;g74ba64263e_0_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74ba64263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1" name="Google Shape;831;g74ba64263e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8399ce12c8_6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5" name="Google Shape;845;g8399ce12c8_6_50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VGG - Visual Geometry Group</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83c1c7528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9" name="Google Shape;859;g83c1c7528a_0_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8399ce12c8_6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3" name="Google Shape;883;g8399ce12c8_6_5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idea behind is to compute the gradient of the output category with respect to the input image. This should tell us how the output value changes with respect to a small change in the input. We can use these gradients to highlight input regions that cause the most change in the input. Intuitively, this should highlight the image regions that contribute most to the output.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38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1.png"/><Relationship Id="rId4" Type="http://schemas.openxmlformats.org/officeDocument/2006/relationships/notesSlide" Target="../notesSlides/notesSlide2.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xml"/><Relationship Id="rId7" Type="http://schemas.openxmlformats.org/officeDocument/2006/relationships/image" Target="../media/image1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slideLayout" Target="../slideLayouts/slideLayout1.xml"/><Relationship Id="rId7" Type="http://schemas.openxmlformats.org/officeDocument/2006/relationships/image" Target="../media/image16.jpg"/><Relationship Id="rId12"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jpg"/><Relationship Id="rId11" Type="http://schemas.openxmlformats.org/officeDocument/2006/relationships/image" Target="../media/image20.jpg"/><Relationship Id="rId5" Type="http://schemas.openxmlformats.org/officeDocument/2006/relationships/image" Target="../media/image14.jpg"/><Relationship Id="rId10" Type="http://schemas.openxmlformats.org/officeDocument/2006/relationships/image" Target="../media/image19.jpg"/><Relationship Id="rId4" Type="http://schemas.openxmlformats.org/officeDocument/2006/relationships/notesSlide" Target="../notesSlides/notesSlide6.xml"/><Relationship Id="rId9" Type="http://schemas.openxmlformats.org/officeDocument/2006/relationships/image" Target="../media/image18.jp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slideLayout" Target="../slideLayouts/slideLayout1.xml"/><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audio" Target="../media/media7.m4a"/><Relationship Id="rId16" Type="http://schemas.openxmlformats.org/officeDocument/2006/relationships/image" Target="../media/image32.png"/><Relationship Id="rId20" Type="http://schemas.openxmlformats.org/officeDocument/2006/relationships/image" Target="../media/image36.png"/><Relationship Id="rId1" Type="http://schemas.microsoft.com/office/2007/relationships/media" Target="../media/media7.m4a"/><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notesSlide" Target="../notesSlides/notesSlide7.xml"/><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4F9"/>
        </a:solidFill>
        <a:effectLst/>
      </p:bgPr>
    </p:bg>
    <p:spTree>
      <p:nvGrpSpPr>
        <p:cNvPr id="1" name="Shape 792"/>
        <p:cNvGrpSpPr/>
        <p:nvPr/>
      </p:nvGrpSpPr>
      <p:grpSpPr>
        <a:xfrm>
          <a:off x="0" y="0"/>
          <a:ext cx="0" cy="0"/>
          <a:chOff x="0" y="0"/>
          <a:chExt cx="0" cy="0"/>
        </a:xfrm>
      </p:grpSpPr>
      <p:sp>
        <p:nvSpPr>
          <p:cNvPr id="793" name="Google Shape;793;p67"/>
          <p:cNvSpPr txBox="1"/>
          <p:nvPr/>
        </p:nvSpPr>
        <p:spPr>
          <a:xfrm>
            <a:off x="1162050" y="556325"/>
            <a:ext cx="22059900" cy="10722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6300"/>
              <a:buFont typeface="Century Gothic"/>
              <a:buNone/>
            </a:pPr>
            <a:r>
              <a:rPr lang="en-US" sz="6300">
                <a:solidFill>
                  <a:schemeClr val="dk1"/>
                </a:solidFill>
                <a:latin typeface="Century Gothic"/>
                <a:ea typeface="Century Gothic"/>
                <a:cs typeface="Century Gothic"/>
                <a:sym typeface="Century Gothic"/>
              </a:rPr>
              <a:t>Methodology - Image Classification</a:t>
            </a:r>
            <a:endParaRPr/>
          </a:p>
        </p:txBody>
      </p:sp>
      <p:sp>
        <p:nvSpPr>
          <p:cNvPr id="794" name="Google Shape;794;p67"/>
          <p:cNvSpPr>
            <a:spLocks noGrp="1"/>
          </p:cNvSpPr>
          <p:nvPr>
            <p:ph type="body" idx="1"/>
          </p:nvPr>
        </p:nvSpPr>
        <p:spPr>
          <a:xfrm>
            <a:off x="1154635" y="2032933"/>
            <a:ext cx="1816800" cy="1812900"/>
          </a:xfrm>
          <a:prstGeom prst="ellipse">
            <a:avLst/>
          </a:prstGeom>
          <a:solidFill>
            <a:schemeClr val="lt1"/>
          </a:solidFill>
          <a:ln>
            <a:noFill/>
          </a:ln>
          <a:effectLst>
            <a:outerShdw blurRad="635000" sx="102000" sy="102000" algn="ctr" rotWithShape="0">
              <a:schemeClr val="accent2">
                <a:alpha val="20000"/>
              </a:schemeClr>
            </a:outerShdw>
          </a:effectLst>
        </p:spPr>
        <p:txBody>
          <a:bodyPr spcFirstLastPara="1" wrap="square" lIns="243800" tIns="121875" rIns="243800" bIns="121875" anchor="ctr" anchorCtr="0">
            <a:noAutofit/>
          </a:bodyPr>
          <a:lstStyle/>
          <a:p>
            <a:pPr marL="0" lvl="0" indent="0" algn="ctr" rtl="0">
              <a:lnSpc>
                <a:spcPct val="90000"/>
              </a:lnSpc>
              <a:spcBef>
                <a:spcPts val="0"/>
              </a:spcBef>
              <a:spcAft>
                <a:spcPts val="0"/>
              </a:spcAft>
              <a:buClr>
                <a:schemeClr val="accent2"/>
              </a:buClr>
              <a:buSzPts val="6400"/>
              <a:buNone/>
            </a:pPr>
            <a:r>
              <a:rPr lang="en-US" sz="4800"/>
              <a:t>1</a:t>
            </a:r>
            <a:endParaRPr sz="4800"/>
          </a:p>
        </p:txBody>
      </p:sp>
      <p:sp>
        <p:nvSpPr>
          <p:cNvPr id="795" name="Google Shape;795;p67"/>
          <p:cNvSpPr txBox="1"/>
          <p:nvPr/>
        </p:nvSpPr>
        <p:spPr>
          <a:xfrm>
            <a:off x="3323850" y="2579825"/>
            <a:ext cx="19669500" cy="13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Century Gothic"/>
                <a:ea typeface="Century Gothic"/>
                <a:cs typeface="Century Gothic"/>
                <a:sym typeface="Century Gothic"/>
              </a:rPr>
              <a:t>Classification of tomatometer status based on  movie poster </a:t>
            </a:r>
            <a:endParaRPr sz="4800">
              <a:latin typeface="Century Gothic"/>
              <a:ea typeface="Century Gothic"/>
              <a:cs typeface="Century Gothic"/>
              <a:sym typeface="Century Gothic"/>
            </a:endParaRPr>
          </a:p>
        </p:txBody>
      </p:sp>
      <p:sp>
        <p:nvSpPr>
          <p:cNvPr id="796" name="Google Shape;796;p67"/>
          <p:cNvSpPr>
            <a:spLocks noGrp="1"/>
          </p:cNvSpPr>
          <p:nvPr>
            <p:ph type="body" idx="2"/>
          </p:nvPr>
        </p:nvSpPr>
        <p:spPr>
          <a:xfrm>
            <a:off x="1154635" y="4250233"/>
            <a:ext cx="1816800" cy="1812900"/>
          </a:xfrm>
          <a:prstGeom prst="ellipse">
            <a:avLst/>
          </a:prstGeom>
          <a:solidFill>
            <a:schemeClr val="lt1"/>
          </a:solidFill>
          <a:ln>
            <a:noFill/>
          </a:ln>
          <a:effectLst>
            <a:outerShdw blurRad="635000" sx="102000" sy="102000" algn="ctr" rotWithShape="0">
              <a:schemeClr val="accent2">
                <a:alpha val="20000"/>
              </a:schemeClr>
            </a:outerShdw>
          </a:effectLst>
        </p:spPr>
        <p:txBody>
          <a:bodyPr spcFirstLastPara="1" wrap="square" lIns="243800" tIns="121875" rIns="243800" bIns="121875" anchor="ctr" anchorCtr="0">
            <a:noAutofit/>
          </a:bodyPr>
          <a:lstStyle/>
          <a:p>
            <a:pPr marL="0" lvl="0" indent="0" algn="ctr" rtl="0">
              <a:lnSpc>
                <a:spcPct val="90000"/>
              </a:lnSpc>
              <a:spcBef>
                <a:spcPts val="0"/>
              </a:spcBef>
              <a:spcAft>
                <a:spcPts val="0"/>
              </a:spcAft>
              <a:buClr>
                <a:schemeClr val="accent2"/>
              </a:buClr>
              <a:buSzPts val="6400"/>
              <a:buNone/>
            </a:pPr>
            <a:r>
              <a:rPr lang="en-US" sz="4800"/>
              <a:t>2</a:t>
            </a:r>
            <a:endParaRPr sz="4800"/>
          </a:p>
        </p:txBody>
      </p:sp>
      <p:sp>
        <p:nvSpPr>
          <p:cNvPr id="797" name="Google Shape;797;p67"/>
          <p:cNvSpPr txBox="1"/>
          <p:nvPr/>
        </p:nvSpPr>
        <p:spPr>
          <a:xfrm>
            <a:off x="3400050" y="4720488"/>
            <a:ext cx="17680800" cy="13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solidFill>
                  <a:schemeClr val="dk1"/>
                </a:solidFill>
                <a:latin typeface="Century Gothic"/>
                <a:ea typeface="Century Gothic"/>
                <a:cs typeface="Century Gothic"/>
                <a:sym typeface="Century Gothic"/>
              </a:rPr>
              <a:t>Feature : Various movie posters (Augmentation)</a:t>
            </a:r>
            <a:endParaRPr sz="4800">
              <a:latin typeface="Century Gothic"/>
              <a:ea typeface="Century Gothic"/>
              <a:cs typeface="Century Gothic"/>
              <a:sym typeface="Century Gothic"/>
            </a:endParaRPr>
          </a:p>
        </p:txBody>
      </p:sp>
      <p:sp>
        <p:nvSpPr>
          <p:cNvPr id="798" name="Google Shape;798;p67"/>
          <p:cNvSpPr>
            <a:spLocks noGrp="1"/>
          </p:cNvSpPr>
          <p:nvPr>
            <p:ph type="body" idx="3"/>
          </p:nvPr>
        </p:nvSpPr>
        <p:spPr>
          <a:xfrm>
            <a:off x="1154635" y="6467533"/>
            <a:ext cx="1816800" cy="1812900"/>
          </a:xfrm>
          <a:prstGeom prst="ellipse">
            <a:avLst/>
          </a:prstGeom>
          <a:solidFill>
            <a:schemeClr val="lt1"/>
          </a:solidFill>
          <a:ln>
            <a:noFill/>
          </a:ln>
          <a:effectLst>
            <a:outerShdw blurRad="635000" sx="102000" sy="102000" algn="ctr" rotWithShape="0">
              <a:schemeClr val="accent2">
                <a:alpha val="20000"/>
              </a:schemeClr>
            </a:outerShdw>
          </a:effectLst>
        </p:spPr>
        <p:txBody>
          <a:bodyPr spcFirstLastPara="1" wrap="square" lIns="243800" tIns="121875" rIns="243800" bIns="121875" anchor="ctr" anchorCtr="0">
            <a:noAutofit/>
          </a:bodyPr>
          <a:lstStyle/>
          <a:p>
            <a:pPr marL="0" lvl="0" indent="0" algn="ctr" rtl="0">
              <a:lnSpc>
                <a:spcPct val="90000"/>
              </a:lnSpc>
              <a:spcBef>
                <a:spcPts val="0"/>
              </a:spcBef>
              <a:spcAft>
                <a:spcPts val="0"/>
              </a:spcAft>
              <a:buClr>
                <a:schemeClr val="accent2"/>
              </a:buClr>
              <a:buSzPts val="6400"/>
              <a:buNone/>
            </a:pPr>
            <a:r>
              <a:rPr lang="en-US" sz="4800"/>
              <a:t>3</a:t>
            </a:r>
            <a:endParaRPr sz="4800"/>
          </a:p>
        </p:txBody>
      </p:sp>
      <p:sp>
        <p:nvSpPr>
          <p:cNvPr id="799" name="Google Shape;799;p67"/>
          <p:cNvSpPr txBox="1"/>
          <p:nvPr/>
        </p:nvSpPr>
        <p:spPr>
          <a:xfrm>
            <a:off x="3351600" y="6877988"/>
            <a:ext cx="17680800" cy="13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Century Gothic"/>
                <a:ea typeface="Century Gothic"/>
                <a:cs typeface="Century Gothic"/>
                <a:sym typeface="Century Gothic"/>
              </a:rPr>
              <a:t>Target: Binary Categorical (Fresh &amp; Rotten)</a:t>
            </a:r>
            <a:endParaRPr sz="4800">
              <a:latin typeface="Century Gothic"/>
              <a:ea typeface="Century Gothic"/>
              <a:cs typeface="Century Gothic"/>
              <a:sym typeface="Century Gothic"/>
            </a:endParaRPr>
          </a:p>
        </p:txBody>
      </p:sp>
      <p:sp>
        <p:nvSpPr>
          <p:cNvPr id="800" name="Google Shape;800;p67"/>
          <p:cNvSpPr>
            <a:spLocks noGrp="1"/>
          </p:cNvSpPr>
          <p:nvPr>
            <p:ph type="body" idx="4"/>
          </p:nvPr>
        </p:nvSpPr>
        <p:spPr>
          <a:xfrm>
            <a:off x="1154635" y="8684833"/>
            <a:ext cx="1816800" cy="1812900"/>
          </a:xfrm>
          <a:prstGeom prst="ellipse">
            <a:avLst/>
          </a:prstGeom>
          <a:solidFill>
            <a:schemeClr val="lt1"/>
          </a:solidFill>
          <a:ln>
            <a:noFill/>
          </a:ln>
          <a:effectLst>
            <a:outerShdw blurRad="635000" sx="102000" sy="102000" algn="ctr" rotWithShape="0">
              <a:schemeClr val="accent2">
                <a:alpha val="20000"/>
              </a:schemeClr>
            </a:outerShdw>
          </a:effectLst>
        </p:spPr>
        <p:txBody>
          <a:bodyPr spcFirstLastPara="1" wrap="square" lIns="243800" tIns="121875" rIns="243800" bIns="121875" anchor="ctr" anchorCtr="0">
            <a:noAutofit/>
          </a:bodyPr>
          <a:lstStyle/>
          <a:p>
            <a:pPr marL="0" lvl="0" indent="0" algn="ctr" rtl="0">
              <a:lnSpc>
                <a:spcPct val="90000"/>
              </a:lnSpc>
              <a:spcBef>
                <a:spcPts val="0"/>
              </a:spcBef>
              <a:spcAft>
                <a:spcPts val="0"/>
              </a:spcAft>
              <a:buClr>
                <a:schemeClr val="accent2"/>
              </a:buClr>
              <a:buSzPts val="6400"/>
              <a:buNone/>
            </a:pPr>
            <a:r>
              <a:rPr lang="en-US" sz="4800"/>
              <a:t>4</a:t>
            </a:r>
            <a:endParaRPr sz="4800"/>
          </a:p>
        </p:txBody>
      </p:sp>
      <p:sp>
        <p:nvSpPr>
          <p:cNvPr id="801" name="Google Shape;801;p67"/>
          <p:cNvSpPr txBox="1"/>
          <p:nvPr/>
        </p:nvSpPr>
        <p:spPr>
          <a:xfrm>
            <a:off x="3351600" y="9171275"/>
            <a:ext cx="20524500" cy="13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Century Gothic"/>
                <a:ea typeface="Century Gothic"/>
                <a:cs typeface="Century Gothic"/>
                <a:sym typeface="Century Gothic"/>
              </a:rPr>
              <a:t>Model chosen : CNN, Transfer Learning, Class Activation Map </a:t>
            </a:r>
            <a:endParaRPr sz="4800">
              <a:latin typeface="Century Gothic"/>
              <a:ea typeface="Century Gothic"/>
              <a:cs typeface="Century Gothic"/>
              <a:sym typeface="Century Gothic"/>
            </a:endParaRPr>
          </a:p>
        </p:txBody>
      </p:sp>
      <p:pic>
        <p:nvPicPr>
          <p:cNvPr id="3" name="Audio 2">
            <a:hlinkClick r:id="" action="ppaction://media"/>
            <a:extLst>
              <a:ext uri="{FF2B5EF4-FFF2-40B4-BE49-F238E27FC236}">
                <a16:creationId xmlns:a16="http://schemas.microsoft.com/office/drawing/2014/main" id="{31F10DF3-B4F4-1F4D-80F9-30568F251E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355300" y="12687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009"/>
    </mc:Choice>
    <mc:Fallback xmlns="">
      <p:transition spd="slow" advTm="28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9"/>
        </a:solidFill>
        <a:effectLst/>
      </p:bgPr>
    </p:bg>
    <p:spTree>
      <p:nvGrpSpPr>
        <p:cNvPr id="1" name="Shape 805"/>
        <p:cNvGrpSpPr/>
        <p:nvPr/>
      </p:nvGrpSpPr>
      <p:grpSpPr>
        <a:xfrm>
          <a:off x="0" y="0"/>
          <a:ext cx="0" cy="0"/>
          <a:chOff x="0" y="0"/>
          <a:chExt cx="0" cy="0"/>
        </a:xfrm>
      </p:grpSpPr>
      <p:sp>
        <p:nvSpPr>
          <p:cNvPr id="806" name="Google Shape;806;p68"/>
          <p:cNvSpPr txBox="1"/>
          <p:nvPr/>
        </p:nvSpPr>
        <p:spPr>
          <a:xfrm>
            <a:off x="9456275" y="1985075"/>
            <a:ext cx="13780200" cy="10871100"/>
          </a:xfrm>
          <a:prstGeom prst="rect">
            <a:avLst/>
          </a:prstGeom>
          <a:noFill/>
          <a:ln>
            <a:noFill/>
          </a:ln>
        </p:spPr>
        <p:txBody>
          <a:bodyPr spcFirstLastPara="1" wrap="square" lIns="91425" tIns="91425" rIns="91425" bIns="91425" anchor="t" anchorCtr="0">
            <a:noAutofit/>
          </a:bodyPr>
          <a:lstStyle/>
          <a:p>
            <a:pPr marL="914400" lvl="0" indent="-476250" algn="l" rtl="0">
              <a:lnSpc>
                <a:spcPct val="150000"/>
              </a:lnSpc>
              <a:spcBef>
                <a:spcPts val="0"/>
              </a:spcBef>
              <a:spcAft>
                <a:spcPts val="0"/>
              </a:spcAft>
              <a:buSzPts val="3900"/>
              <a:buFont typeface="Century Gothic"/>
              <a:buChar char="●"/>
            </a:pPr>
            <a:r>
              <a:rPr lang="en-US" sz="3900">
                <a:latin typeface="Century Gothic"/>
                <a:ea typeface="Century Gothic"/>
                <a:cs typeface="Century Gothic"/>
                <a:sym typeface="Century Gothic"/>
              </a:rPr>
              <a:t>16.6K valid poster images</a:t>
            </a:r>
            <a:endParaRPr sz="3900">
              <a:latin typeface="Century Gothic"/>
              <a:ea typeface="Century Gothic"/>
              <a:cs typeface="Century Gothic"/>
              <a:sym typeface="Century Gothic"/>
            </a:endParaRPr>
          </a:p>
          <a:p>
            <a:pPr marL="914400" lvl="0" indent="-476250" algn="l" rtl="0">
              <a:lnSpc>
                <a:spcPct val="150000"/>
              </a:lnSpc>
              <a:spcBef>
                <a:spcPts val="0"/>
              </a:spcBef>
              <a:spcAft>
                <a:spcPts val="0"/>
              </a:spcAft>
              <a:buSzPts val="3900"/>
              <a:buFont typeface="Century Gothic"/>
              <a:buChar char="●"/>
            </a:pPr>
            <a:r>
              <a:rPr lang="en-US" sz="3900">
                <a:latin typeface="Century Gothic"/>
                <a:ea typeface="Century Gothic"/>
                <a:cs typeface="Century Gothic"/>
                <a:sym typeface="Century Gothic"/>
              </a:rPr>
              <a:t>each of size (305, 206, 3) → color image</a:t>
            </a:r>
            <a:endParaRPr sz="3900">
              <a:latin typeface="Century Gothic"/>
              <a:ea typeface="Century Gothic"/>
              <a:cs typeface="Century Gothic"/>
              <a:sym typeface="Century Gothic"/>
            </a:endParaRPr>
          </a:p>
          <a:p>
            <a:pPr marL="914400" lvl="0" indent="-457200" algn="l" rtl="0">
              <a:lnSpc>
                <a:spcPct val="150000"/>
              </a:lnSpc>
              <a:spcBef>
                <a:spcPts val="0"/>
              </a:spcBef>
              <a:spcAft>
                <a:spcPts val="0"/>
              </a:spcAft>
              <a:buSzPts val="3600"/>
              <a:buFont typeface="Century Gothic"/>
              <a:buChar char="●"/>
            </a:pPr>
            <a:r>
              <a:rPr lang="en-US" sz="3600">
                <a:latin typeface="Century Gothic"/>
                <a:ea typeface="Century Gothic"/>
                <a:cs typeface="Century Gothic"/>
                <a:sym typeface="Century Gothic"/>
              </a:rPr>
              <a:t>Preprocessing &amp; Exploration:</a:t>
            </a:r>
            <a:endParaRPr sz="3600">
              <a:latin typeface="Century Gothic"/>
              <a:ea typeface="Century Gothic"/>
              <a:cs typeface="Century Gothic"/>
              <a:sym typeface="Century Gothic"/>
            </a:endParaRPr>
          </a:p>
          <a:p>
            <a:pPr marL="2286000" lvl="1" indent="-457200" algn="l" rtl="0">
              <a:lnSpc>
                <a:spcPct val="150000"/>
              </a:lnSpc>
              <a:spcBef>
                <a:spcPts val="0"/>
              </a:spcBef>
              <a:spcAft>
                <a:spcPts val="0"/>
              </a:spcAft>
              <a:buSzPts val="3600"/>
              <a:buFont typeface="Century Gothic"/>
              <a:buChar char="○"/>
            </a:pPr>
            <a:r>
              <a:rPr lang="en-US" sz="3600">
                <a:latin typeface="Century Gothic"/>
                <a:ea typeface="Century Gothic"/>
                <a:cs typeface="Century Gothic"/>
                <a:sym typeface="Century Gothic"/>
              </a:rPr>
              <a:t>Resizing: (224, 224, 3);</a:t>
            </a:r>
            <a:endParaRPr sz="3600">
              <a:latin typeface="Century Gothic"/>
              <a:ea typeface="Century Gothic"/>
              <a:cs typeface="Century Gothic"/>
              <a:sym typeface="Century Gothic"/>
            </a:endParaRPr>
          </a:p>
          <a:p>
            <a:pPr marL="2286000" lvl="1" indent="-457200" algn="l" rtl="0">
              <a:lnSpc>
                <a:spcPct val="150000"/>
              </a:lnSpc>
              <a:spcBef>
                <a:spcPts val="0"/>
              </a:spcBef>
              <a:spcAft>
                <a:spcPts val="0"/>
              </a:spcAft>
              <a:buSzPts val="3600"/>
              <a:buFont typeface="Century Gothic"/>
              <a:buChar char="○"/>
            </a:pPr>
            <a:r>
              <a:rPr lang="en-US" sz="3600">
                <a:latin typeface="Century Gothic"/>
                <a:ea typeface="Century Gothic"/>
                <a:cs typeface="Century Gothic"/>
                <a:sym typeface="Century Gothic"/>
              </a:rPr>
              <a:t>Denoise: Blurred image;</a:t>
            </a:r>
            <a:endParaRPr sz="3600">
              <a:latin typeface="Century Gothic"/>
              <a:ea typeface="Century Gothic"/>
              <a:cs typeface="Century Gothic"/>
              <a:sym typeface="Century Gothic"/>
            </a:endParaRPr>
          </a:p>
          <a:p>
            <a:pPr marL="2286000" lvl="1" indent="-457200" algn="l" rtl="0">
              <a:lnSpc>
                <a:spcPct val="150000"/>
              </a:lnSpc>
              <a:spcBef>
                <a:spcPts val="0"/>
              </a:spcBef>
              <a:spcAft>
                <a:spcPts val="0"/>
              </a:spcAft>
              <a:buSzPts val="3600"/>
              <a:buFont typeface="Century Gothic"/>
              <a:buChar char="○"/>
            </a:pPr>
            <a:r>
              <a:rPr lang="en-US" sz="3600">
                <a:latin typeface="Century Gothic"/>
                <a:ea typeface="Century Gothic"/>
                <a:cs typeface="Century Gothic"/>
                <a:sym typeface="Century Gothic"/>
              </a:rPr>
              <a:t>Segments: separate background from foreground;</a:t>
            </a:r>
            <a:endParaRPr sz="3600">
              <a:latin typeface="Century Gothic"/>
              <a:ea typeface="Century Gothic"/>
              <a:cs typeface="Century Gothic"/>
              <a:sym typeface="Century Gothic"/>
            </a:endParaRPr>
          </a:p>
          <a:p>
            <a:pPr marL="2286000" lvl="1" indent="-457200" algn="l" rtl="0">
              <a:lnSpc>
                <a:spcPct val="150000"/>
              </a:lnSpc>
              <a:spcBef>
                <a:spcPts val="0"/>
              </a:spcBef>
              <a:spcAft>
                <a:spcPts val="0"/>
              </a:spcAft>
              <a:buSzPts val="3600"/>
              <a:buFont typeface="Century Gothic"/>
              <a:buChar char="○"/>
            </a:pPr>
            <a:r>
              <a:rPr lang="en-US" sz="3600">
                <a:latin typeface="Century Gothic"/>
                <a:ea typeface="Century Gothic"/>
                <a:cs typeface="Century Gothic"/>
                <a:sym typeface="Century Gothic"/>
              </a:rPr>
              <a:t>Marked: label different objects from image;</a:t>
            </a:r>
            <a:endParaRPr sz="3600">
              <a:latin typeface="Century Gothic"/>
              <a:ea typeface="Century Gothic"/>
              <a:cs typeface="Century Gothic"/>
              <a:sym typeface="Century Gothic"/>
            </a:endParaRPr>
          </a:p>
          <a:p>
            <a:pPr marL="914400" lvl="0" indent="-457200" algn="l" rtl="0">
              <a:lnSpc>
                <a:spcPct val="150000"/>
              </a:lnSpc>
              <a:spcBef>
                <a:spcPts val="0"/>
              </a:spcBef>
              <a:spcAft>
                <a:spcPts val="0"/>
              </a:spcAft>
              <a:buClr>
                <a:schemeClr val="dk1"/>
              </a:buClr>
              <a:buSzPts val="3600"/>
              <a:buFont typeface="Century Gothic"/>
              <a:buChar char="●"/>
            </a:pPr>
            <a:r>
              <a:rPr lang="en-US" sz="3600">
                <a:solidFill>
                  <a:schemeClr val="dk1"/>
                </a:solidFill>
                <a:latin typeface="Century Gothic"/>
                <a:ea typeface="Century Gothic"/>
                <a:cs typeface="Century Gothic"/>
                <a:sym typeface="Century Gothic"/>
              </a:rPr>
              <a:t>Transform all images to numpy arrays for further deep learning:</a:t>
            </a:r>
            <a:endParaRPr sz="3600">
              <a:solidFill>
                <a:schemeClr val="dk1"/>
              </a:solidFill>
              <a:latin typeface="Century Gothic"/>
              <a:ea typeface="Century Gothic"/>
              <a:cs typeface="Century Gothic"/>
              <a:sym typeface="Century Gothic"/>
            </a:endParaRPr>
          </a:p>
          <a:p>
            <a:pPr marL="2286000" lvl="1" indent="-457200" algn="l" rtl="0">
              <a:lnSpc>
                <a:spcPct val="150000"/>
              </a:lnSpc>
              <a:spcBef>
                <a:spcPts val="0"/>
              </a:spcBef>
              <a:spcAft>
                <a:spcPts val="0"/>
              </a:spcAft>
              <a:buClr>
                <a:schemeClr val="dk1"/>
              </a:buClr>
              <a:buSzPts val="3600"/>
              <a:buFont typeface="Century Gothic"/>
              <a:buChar char="○"/>
            </a:pPr>
            <a:r>
              <a:rPr lang="en-US" sz="3600">
                <a:solidFill>
                  <a:schemeClr val="dk1"/>
                </a:solidFill>
                <a:latin typeface="Century Gothic"/>
                <a:ea typeface="Century Gothic"/>
                <a:cs typeface="Century Gothic"/>
                <a:sym typeface="Century Gothic"/>
              </a:rPr>
              <a:t>X → (16,000, 224, 224, 3)</a:t>
            </a:r>
            <a:endParaRPr sz="3600">
              <a:solidFill>
                <a:schemeClr val="dk1"/>
              </a:solidFill>
              <a:latin typeface="Century Gothic"/>
              <a:ea typeface="Century Gothic"/>
              <a:cs typeface="Century Gothic"/>
              <a:sym typeface="Century Gothic"/>
            </a:endParaRPr>
          </a:p>
          <a:p>
            <a:pPr marL="2286000" lvl="1" indent="-457200" algn="l" rtl="0">
              <a:lnSpc>
                <a:spcPct val="150000"/>
              </a:lnSpc>
              <a:spcBef>
                <a:spcPts val="0"/>
              </a:spcBef>
              <a:spcAft>
                <a:spcPts val="0"/>
              </a:spcAft>
              <a:buClr>
                <a:schemeClr val="dk1"/>
              </a:buClr>
              <a:buSzPts val="3600"/>
              <a:buFont typeface="Century Gothic"/>
              <a:buChar char="○"/>
            </a:pPr>
            <a:r>
              <a:rPr lang="en-US" sz="3600">
                <a:solidFill>
                  <a:schemeClr val="dk1"/>
                </a:solidFill>
                <a:latin typeface="Century Gothic"/>
                <a:ea typeface="Century Gothic"/>
                <a:cs typeface="Century Gothic"/>
                <a:sym typeface="Century Gothic"/>
              </a:rPr>
              <a:t>y → binary label “fresh/rotten” (encoder 1/0)</a:t>
            </a:r>
            <a:endParaRPr sz="3600">
              <a:solidFill>
                <a:schemeClr val="dk1"/>
              </a:solidFill>
              <a:latin typeface="Century Gothic"/>
              <a:ea typeface="Century Gothic"/>
              <a:cs typeface="Century Gothic"/>
              <a:sym typeface="Century Gothic"/>
            </a:endParaRPr>
          </a:p>
          <a:p>
            <a:pPr marL="2286000" lvl="1" indent="-457200" algn="l" rtl="0">
              <a:lnSpc>
                <a:spcPct val="150000"/>
              </a:lnSpc>
              <a:spcBef>
                <a:spcPts val="0"/>
              </a:spcBef>
              <a:spcAft>
                <a:spcPts val="0"/>
              </a:spcAft>
              <a:buClr>
                <a:schemeClr val="dk1"/>
              </a:buClr>
              <a:buSzPts val="3600"/>
              <a:buFont typeface="Century Gothic"/>
              <a:buChar char="○"/>
            </a:pPr>
            <a:r>
              <a:rPr lang="en-US" sz="3600">
                <a:solidFill>
                  <a:schemeClr val="dk1"/>
                </a:solidFill>
                <a:latin typeface="Century Gothic"/>
                <a:ea typeface="Century Gothic"/>
                <a:cs typeface="Century Gothic"/>
                <a:sym typeface="Century Gothic"/>
              </a:rPr>
              <a:t>Train size → 7,680; Validate size → 5,120</a:t>
            </a:r>
            <a:endParaRPr sz="3600">
              <a:solidFill>
                <a:schemeClr val="dk1"/>
              </a:solidFill>
              <a:latin typeface="Century Gothic"/>
              <a:ea typeface="Century Gothic"/>
              <a:cs typeface="Century Gothic"/>
              <a:sym typeface="Century Gothic"/>
            </a:endParaRPr>
          </a:p>
          <a:p>
            <a:pPr marL="2286000" lvl="1" indent="-457200" algn="l" rtl="0">
              <a:lnSpc>
                <a:spcPct val="150000"/>
              </a:lnSpc>
              <a:spcBef>
                <a:spcPts val="0"/>
              </a:spcBef>
              <a:spcAft>
                <a:spcPts val="0"/>
              </a:spcAft>
              <a:buClr>
                <a:schemeClr val="dk1"/>
              </a:buClr>
              <a:buSzPts val="3600"/>
              <a:buFont typeface="Century Gothic"/>
              <a:buChar char="○"/>
            </a:pPr>
            <a:r>
              <a:rPr lang="en-US" sz="3600">
                <a:solidFill>
                  <a:schemeClr val="dk1"/>
                </a:solidFill>
                <a:latin typeface="Century Gothic"/>
                <a:ea typeface="Century Gothic"/>
                <a:cs typeface="Century Gothic"/>
                <a:sym typeface="Century Gothic"/>
              </a:rPr>
              <a:t>Test size → 3,200.</a:t>
            </a:r>
            <a:endParaRPr sz="3600">
              <a:solidFill>
                <a:schemeClr val="dk1"/>
              </a:solidFill>
              <a:latin typeface="Century Gothic"/>
              <a:ea typeface="Century Gothic"/>
              <a:cs typeface="Century Gothic"/>
              <a:sym typeface="Century Gothic"/>
            </a:endParaRPr>
          </a:p>
          <a:p>
            <a:pPr marL="914400" lvl="0" indent="0" algn="l" rtl="0">
              <a:spcBef>
                <a:spcPts val="0"/>
              </a:spcBef>
              <a:spcAft>
                <a:spcPts val="0"/>
              </a:spcAft>
              <a:buNone/>
            </a:pPr>
            <a:endParaRPr sz="3600">
              <a:latin typeface="Century Gothic"/>
              <a:ea typeface="Century Gothic"/>
              <a:cs typeface="Century Gothic"/>
              <a:sym typeface="Century Gothic"/>
            </a:endParaRPr>
          </a:p>
          <a:p>
            <a:pPr marL="0" lvl="0" indent="0" algn="l" rtl="0">
              <a:spcBef>
                <a:spcPts val="0"/>
              </a:spcBef>
              <a:spcAft>
                <a:spcPts val="0"/>
              </a:spcAft>
              <a:buNone/>
            </a:pPr>
            <a:endParaRPr sz="3600">
              <a:latin typeface="Century Gothic"/>
              <a:ea typeface="Century Gothic"/>
              <a:cs typeface="Century Gothic"/>
              <a:sym typeface="Century Gothic"/>
            </a:endParaRPr>
          </a:p>
          <a:p>
            <a:pPr marL="457200" lvl="0" indent="0" algn="l" rtl="0">
              <a:spcBef>
                <a:spcPts val="0"/>
              </a:spcBef>
              <a:spcAft>
                <a:spcPts val="0"/>
              </a:spcAft>
              <a:buNone/>
            </a:pPr>
            <a:endParaRPr sz="3600">
              <a:latin typeface="Century Gothic"/>
              <a:ea typeface="Century Gothic"/>
              <a:cs typeface="Century Gothic"/>
              <a:sym typeface="Century Gothic"/>
            </a:endParaRPr>
          </a:p>
          <a:p>
            <a:pPr marL="0" lvl="0" indent="0" algn="l" rtl="0">
              <a:spcBef>
                <a:spcPts val="0"/>
              </a:spcBef>
              <a:spcAft>
                <a:spcPts val="0"/>
              </a:spcAft>
              <a:buNone/>
            </a:pPr>
            <a:endParaRPr sz="3600">
              <a:latin typeface="Century Gothic"/>
              <a:ea typeface="Century Gothic"/>
              <a:cs typeface="Century Gothic"/>
              <a:sym typeface="Century Gothic"/>
            </a:endParaRPr>
          </a:p>
          <a:p>
            <a:pPr marL="457200" lvl="0" indent="0" algn="l" rtl="0">
              <a:spcBef>
                <a:spcPts val="0"/>
              </a:spcBef>
              <a:spcAft>
                <a:spcPts val="0"/>
              </a:spcAft>
              <a:buNone/>
            </a:pPr>
            <a:endParaRPr sz="3600">
              <a:latin typeface="Century Gothic"/>
              <a:ea typeface="Century Gothic"/>
              <a:cs typeface="Century Gothic"/>
              <a:sym typeface="Century Gothic"/>
            </a:endParaRPr>
          </a:p>
          <a:p>
            <a:pPr marL="457200" lvl="0" indent="0" algn="l" rtl="0">
              <a:spcBef>
                <a:spcPts val="0"/>
              </a:spcBef>
              <a:spcAft>
                <a:spcPts val="0"/>
              </a:spcAft>
              <a:buNone/>
            </a:pPr>
            <a:endParaRPr sz="3600">
              <a:latin typeface="Century Gothic"/>
              <a:ea typeface="Century Gothic"/>
              <a:cs typeface="Century Gothic"/>
              <a:sym typeface="Century Gothic"/>
            </a:endParaRPr>
          </a:p>
          <a:p>
            <a:pPr marL="0" lvl="0" indent="0" algn="l" rtl="0">
              <a:spcBef>
                <a:spcPts val="0"/>
              </a:spcBef>
              <a:spcAft>
                <a:spcPts val="0"/>
              </a:spcAft>
              <a:buNone/>
            </a:pPr>
            <a:endParaRPr sz="3600">
              <a:latin typeface="Century Gothic"/>
              <a:ea typeface="Century Gothic"/>
              <a:cs typeface="Century Gothic"/>
              <a:sym typeface="Century Gothic"/>
            </a:endParaRPr>
          </a:p>
          <a:p>
            <a:pPr marL="0" lvl="0" indent="0" algn="l" rtl="0">
              <a:spcBef>
                <a:spcPts val="0"/>
              </a:spcBef>
              <a:spcAft>
                <a:spcPts val="0"/>
              </a:spcAft>
              <a:buNone/>
            </a:pPr>
            <a:endParaRPr sz="3600">
              <a:latin typeface="Century Gothic"/>
              <a:ea typeface="Century Gothic"/>
              <a:cs typeface="Century Gothic"/>
              <a:sym typeface="Century Gothic"/>
            </a:endParaRPr>
          </a:p>
        </p:txBody>
      </p:sp>
      <p:sp>
        <p:nvSpPr>
          <p:cNvPr id="807" name="Google Shape;807;p68"/>
          <p:cNvSpPr/>
          <p:nvPr/>
        </p:nvSpPr>
        <p:spPr>
          <a:xfrm>
            <a:off x="21739364" y="13186438"/>
            <a:ext cx="571500" cy="450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Century Gothic"/>
              <a:buNone/>
            </a:pPr>
            <a:r>
              <a:rPr lang="en-US" sz="3300" b="0" i="0" u="none" strike="noStrike" cap="none">
                <a:solidFill>
                  <a:srgbClr val="FFFFFF"/>
                </a:solidFill>
                <a:latin typeface="Century Gothic"/>
                <a:ea typeface="Century Gothic"/>
                <a:cs typeface="Century Gothic"/>
                <a:sym typeface="Century Gothic"/>
              </a:rPr>
              <a:t>13</a:t>
            </a:r>
            <a:endParaRPr sz="3300" b="0" i="0" u="none" strike="noStrike" cap="none">
              <a:solidFill>
                <a:srgbClr val="FFFFFF"/>
              </a:solidFill>
              <a:latin typeface="Century Gothic"/>
              <a:ea typeface="Century Gothic"/>
              <a:cs typeface="Century Gothic"/>
              <a:sym typeface="Century Gothic"/>
            </a:endParaRPr>
          </a:p>
        </p:txBody>
      </p:sp>
      <p:sp>
        <p:nvSpPr>
          <p:cNvPr id="808" name="Google Shape;808;p68"/>
          <p:cNvSpPr txBox="1"/>
          <p:nvPr/>
        </p:nvSpPr>
        <p:spPr>
          <a:xfrm>
            <a:off x="-152400" y="114300"/>
            <a:ext cx="22631400" cy="17145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6300"/>
              <a:buFont typeface="Century Gothic"/>
              <a:buNone/>
            </a:pPr>
            <a:r>
              <a:rPr lang="en-US" sz="6300">
                <a:solidFill>
                  <a:schemeClr val="dk1"/>
                </a:solidFill>
                <a:latin typeface="Century Gothic"/>
                <a:ea typeface="Century Gothic"/>
                <a:cs typeface="Century Gothic"/>
                <a:sym typeface="Century Gothic"/>
              </a:rPr>
              <a:t>Result &amp; Analysis - Image Pre-processing </a:t>
            </a:r>
            <a:endParaRPr/>
          </a:p>
        </p:txBody>
      </p:sp>
      <p:sp>
        <p:nvSpPr>
          <p:cNvPr id="809" name="Google Shape;809;p68"/>
          <p:cNvSpPr/>
          <p:nvPr/>
        </p:nvSpPr>
        <p:spPr>
          <a:xfrm>
            <a:off x="2693688" y="6769350"/>
            <a:ext cx="571500" cy="628500"/>
          </a:xfrm>
          <a:prstGeom prst="down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8"/>
          <p:cNvSpPr/>
          <p:nvPr/>
        </p:nvSpPr>
        <p:spPr>
          <a:xfrm rot="-5400000">
            <a:off x="5233963" y="9137038"/>
            <a:ext cx="571500" cy="628500"/>
          </a:xfrm>
          <a:prstGeom prst="down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8"/>
          <p:cNvSpPr/>
          <p:nvPr/>
        </p:nvSpPr>
        <p:spPr>
          <a:xfrm rot="-8418134">
            <a:off x="5219869" y="7260338"/>
            <a:ext cx="571596" cy="628675"/>
          </a:xfrm>
          <a:prstGeom prst="down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8"/>
          <p:cNvSpPr/>
          <p:nvPr/>
        </p:nvSpPr>
        <p:spPr>
          <a:xfrm rot="-2700000">
            <a:off x="5222107" y="11013605"/>
            <a:ext cx="571484" cy="628335"/>
          </a:xfrm>
          <a:prstGeom prst="down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3" name="Google Shape;813;p68"/>
          <p:cNvPicPr preferRelativeResize="0"/>
          <p:nvPr/>
        </p:nvPicPr>
        <p:blipFill>
          <a:blip r:embed="rId5">
            <a:alphaModFix/>
          </a:blip>
          <a:stretch>
            <a:fillRect/>
          </a:stretch>
        </p:blipFill>
        <p:spPr>
          <a:xfrm>
            <a:off x="571599" y="7397850"/>
            <a:ext cx="4400100" cy="4519975"/>
          </a:xfrm>
          <a:prstGeom prst="rect">
            <a:avLst/>
          </a:prstGeom>
          <a:noFill/>
          <a:ln>
            <a:noFill/>
          </a:ln>
        </p:spPr>
      </p:pic>
      <p:pic>
        <p:nvPicPr>
          <p:cNvPr id="814" name="Google Shape;814;p68"/>
          <p:cNvPicPr preferRelativeResize="0"/>
          <p:nvPr/>
        </p:nvPicPr>
        <p:blipFill>
          <a:blip r:embed="rId6">
            <a:alphaModFix/>
          </a:blip>
          <a:stretch>
            <a:fillRect/>
          </a:stretch>
        </p:blipFill>
        <p:spPr>
          <a:xfrm>
            <a:off x="1150650" y="1985075"/>
            <a:ext cx="3657600" cy="5029200"/>
          </a:xfrm>
          <a:prstGeom prst="rect">
            <a:avLst/>
          </a:prstGeom>
          <a:noFill/>
          <a:ln>
            <a:noFill/>
          </a:ln>
        </p:spPr>
      </p:pic>
      <p:pic>
        <p:nvPicPr>
          <p:cNvPr id="815" name="Google Shape;815;p68"/>
          <p:cNvPicPr preferRelativeResize="0"/>
          <p:nvPr/>
        </p:nvPicPr>
        <p:blipFill rotWithShape="1">
          <a:blip r:embed="rId7">
            <a:alphaModFix/>
          </a:blip>
          <a:srcRect l="53965"/>
          <a:stretch/>
        </p:blipFill>
        <p:spPr>
          <a:xfrm>
            <a:off x="6039638" y="3821425"/>
            <a:ext cx="3140700" cy="3605125"/>
          </a:xfrm>
          <a:prstGeom prst="rect">
            <a:avLst/>
          </a:prstGeom>
          <a:noFill/>
          <a:ln>
            <a:noFill/>
          </a:ln>
        </p:spPr>
      </p:pic>
      <p:pic>
        <p:nvPicPr>
          <p:cNvPr id="816" name="Google Shape;816;p68"/>
          <p:cNvPicPr preferRelativeResize="0"/>
          <p:nvPr/>
        </p:nvPicPr>
        <p:blipFill rotWithShape="1">
          <a:blip r:embed="rId8">
            <a:alphaModFix/>
          </a:blip>
          <a:srcRect l="54105"/>
          <a:stretch/>
        </p:blipFill>
        <p:spPr>
          <a:xfrm>
            <a:off x="6067750" y="7245450"/>
            <a:ext cx="3140700" cy="3483050"/>
          </a:xfrm>
          <a:prstGeom prst="rect">
            <a:avLst/>
          </a:prstGeom>
          <a:noFill/>
          <a:ln>
            <a:noFill/>
          </a:ln>
        </p:spPr>
      </p:pic>
      <p:pic>
        <p:nvPicPr>
          <p:cNvPr id="817" name="Google Shape;817;p68"/>
          <p:cNvPicPr preferRelativeResize="0"/>
          <p:nvPr/>
        </p:nvPicPr>
        <p:blipFill rotWithShape="1">
          <a:blip r:embed="rId9">
            <a:alphaModFix/>
          </a:blip>
          <a:srcRect l="52353"/>
          <a:stretch/>
        </p:blipFill>
        <p:spPr>
          <a:xfrm>
            <a:off x="6043987" y="10436202"/>
            <a:ext cx="3140700" cy="3483036"/>
          </a:xfrm>
          <a:prstGeom prst="rect">
            <a:avLst/>
          </a:prstGeom>
          <a:noFill/>
          <a:ln>
            <a:noFill/>
          </a:ln>
        </p:spPr>
      </p:pic>
      <p:pic>
        <p:nvPicPr>
          <p:cNvPr id="3" name="Audio 2">
            <a:hlinkClick r:id="" action="ppaction://media"/>
            <a:extLst>
              <a:ext uri="{FF2B5EF4-FFF2-40B4-BE49-F238E27FC236}">
                <a16:creationId xmlns:a16="http://schemas.microsoft.com/office/drawing/2014/main" id="{8ADC7154-5D23-A34C-B55D-964A63AB1AE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3355300" y="12687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365"/>
    </mc:Choice>
    <mc:Fallback xmlns="">
      <p:transition spd="slow" advTm="31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9"/>
        </a:solidFill>
        <a:effectLst/>
      </p:bgPr>
    </p:bg>
    <p:spTree>
      <p:nvGrpSpPr>
        <p:cNvPr id="1" name="Shape 821"/>
        <p:cNvGrpSpPr/>
        <p:nvPr/>
      </p:nvGrpSpPr>
      <p:grpSpPr>
        <a:xfrm>
          <a:off x="0" y="0"/>
          <a:ext cx="0" cy="0"/>
          <a:chOff x="0" y="0"/>
          <a:chExt cx="0" cy="0"/>
        </a:xfrm>
      </p:grpSpPr>
      <p:sp>
        <p:nvSpPr>
          <p:cNvPr id="822" name="Google Shape;822;p69"/>
          <p:cNvSpPr/>
          <p:nvPr/>
        </p:nvSpPr>
        <p:spPr>
          <a:xfrm>
            <a:off x="21739364" y="13186438"/>
            <a:ext cx="571500" cy="450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Century Gothic"/>
              <a:buNone/>
            </a:pPr>
            <a:r>
              <a:rPr lang="en-US" sz="3300" b="0" i="0" u="none" strike="noStrike" cap="none">
                <a:solidFill>
                  <a:srgbClr val="FFFFFF"/>
                </a:solidFill>
                <a:latin typeface="Century Gothic"/>
                <a:ea typeface="Century Gothic"/>
                <a:cs typeface="Century Gothic"/>
                <a:sym typeface="Century Gothic"/>
              </a:rPr>
              <a:t>13</a:t>
            </a:r>
            <a:endParaRPr sz="3300" b="0" i="0" u="none" strike="noStrike" cap="none">
              <a:solidFill>
                <a:srgbClr val="FFFFFF"/>
              </a:solidFill>
              <a:latin typeface="Century Gothic"/>
              <a:ea typeface="Century Gothic"/>
              <a:cs typeface="Century Gothic"/>
              <a:sym typeface="Century Gothic"/>
            </a:endParaRPr>
          </a:p>
        </p:txBody>
      </p:sp>
      <p:sp>
        <p:nvSpPr>
          <p:cNvPr id="823" name="Google Shape;823;p69"/>
          <p:cNvSpPr txBox="1"/>
          <p:nvPr/>
        </p:nvSpPr>
        <p:spPr>
          <a:xfrm>
            <a:off x="742950" y="946725"/>
            <a:ext cx="22631400" cy="17145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6300"/>
              <a:buFont typeface="Century Gothic"/>
              <a:buNone/>
            </a:pPr>
            <a:r>
              <a:rPr lang="en-US" sz="6300">
                <a:solidFill>
                  <a:schemeClr val="dk1"/>
                </a:solidFill>
                <a:latin typeface="Century Gothic"/>
                <a:ea typeface="Century Gothic"/>
                <a:cs typeface="Century Gothic"/>
                <a:sym typeface="Century Gothic"/>
              </a:rPr>
              <a:t>Result &amp; Analysis - Image Augmentation</a:t>
            </a:r>
            <a:endParaRPr/>
          </a:p>
        </p:txBody>
      </p:sp>
      <p:pic>
        <p:nvPicPr>
          <p:cNvPr id="824" name="Google Shape;824;p69"/>
          <p:cNvPicPr preferRelativeResize="0"/>
          <p:nvPr/>
        </p:nvPicPr>
        <p:blipFill>
          <a:blip r:embed="rId5">
            <a:alphaModFix/>
          </a:blip>
          <a:stretch>
            <a:fillRect/>
          </a:stretch>
        </p:blipFill>
        <p:spPr>
          <a:xfrm>
            <a:off x="742950" y="4558400"/>
            <a:ext cx="10839449" cy="2184150"/>
          </a:xfrm>
          <a:prstGeom prst="rect">
            <a:avLst/>
          </a:prstGeom>
          <a:noFill/>
          <a:ln w="76200" cap="flat" cmpd="sng">
            <a:solidFill>
              <a:srgbClr val="00FF00"/>
            </a:solidFill>
            <a:prstDash val="solid"/>
            <a:round/>
            <a:headEnd type="none" w="sm" len="sm"/>
            <a:tailEnd type="none" w="sm" len="sm"/>
          </a:ln>
        </p:spPr>
      </p:pic>
      <p:pic>
        <p:nvPicPr>
          <p:cNvPr id="825" name="Google Shape;825;p69"/>
          <p:cNvPicPr preferRelativeResize="0"/>
          <p:nvPr/>
        </p:nvPicPr>
        <p:blipFill>
          <a:blip r:embed="rId6">
            <a:alphaModFix/>
          </a:blip>
          <a:stretch>
            <a:fillRect/>
          </a:stretch>
        </p:blipFill>
        <p:spPr>
          <a:xfrm>
            <a:off x="742950" y="8060500"/>
            <a:ext cx="10839449" cy="2184155"/>
          </a:xfrm>
          <a:prstGeom prst="rect">
            <a:avLst/>
          </a:prstGeom>
          <a:noFill/>
          <a:ln w="76200" cap="flat" cmpd="sng">
            <a:solidFill>
              <a:srgbClr val="FF0000"/>
            </a:solidFill>
            <a:prstDash val="solid"/>
            <a:round/>
            <a:headEnd type="none" w="sm" len="sm"/>
            <a:tailEnd type="none" w="sm" len="sm"/>
          </a:ln>
        </p:spPr>
      </p:pic>
      <p:sp>
        <p:nvSpPr>
          <p:cNvPr id="826" name="Google Shape;826;p69"/>
          <p:cNvSpPr txBox="1"/>
          <p:nvPr/>
        </p:nvSpPr>
        <p:spPr>
          <a:xfrm>
            <a:off x="12076525" y="3337675"/>
            <a:ext cx="11914800" cy="9174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3600">
                <a:solidFill>
                  <a:schemeClr val="dk1"/>
                </a:solidFill>
                <a:latin typeface="Century Gothic"/>
                <a:ea typeface="Century Gothic"/>
                <a:cs typeface="Century Gothic"/>
                <a:sym typeface="Century Gothic"/>
              </a:rPr>
              <a:t>Artificially creates training images through random :</a:t>
            </a:r>
            <a:endParaRPr sz="3600">
              <a:solidFill>
                <a:schemeClr val="dk1"/>
              </a:solidFill>
              <a:latin typeface="Century Gothic"/>
              <a:ea typeface="Century Gothic"/>
              <a:cs typeface="Century Gothic"/>
              <a:sym typeface="Century Gothic"/>
            </a:endParaRPr>
          </a:p>
          <a:p>
            <a:pPr marL="1371600" lvl="0" indent="-457200" algn="just" rtl="0">
              <a:spcBef>
                <a:spcPts val="0"/>
              </a:spcBef>
              <a:spcAft>
                <a:spcPts val="0"/>
              </a:spcAft>
              <a:buClr>
                <a:schemeClr val="dk1"/>
              </a:buClr>
              <a:buSzPts val="3600"/>
              <a:buFont typeface="Century Gothic"/>
              <a:buChar char="●"/>
            </a:pPr>
            <a:r>
              <a:rPr lang="en-US" sz="3600">
                <a:solidFill>
                  <a:schemeClr val="dk1"/>
                </a:solidFill>
                <a:latin typeface="Century Gothic"/>
                <a:ea typeface="Century Gothic"/>
                <a:cs typeface="Century Gothic"/>
                <a:sym typeface="Century Gothic"/>
              </a:rPr>
              <a:t>rotation,</a:t>
            </a:r>
            <a:endParaRPr sz="3600">
              <a:solidFill>
                <a:schemeClr val="dk1"/>
              </a:solidFill>
              <a:latin typeface="Century Gothic"/>
              <a:ea typeface="Century Gothic"/>
              <a:cs typeface="Century Gothic"/>
              <a:sym typeface="Century Gothic"/>
            </a:endParaRPr>
          </a:p>
          <a:p>
            <a:pPr marL="1371600" lvl="0" indent="-457200" algn="just" rtl="0">
              <a:spcBef>
                <a:spcPts val="0"/>
              </a:spcBef>
              <a:spcAft>
                <a:spcPts val="0"/>
              </a:spcAft>
              <a:buClr>
                <a:schemeClr val="dk1"/>
              </a:buClr>
              <a:buSzPts val="3600"/>
              <a:buFont typeface="Century Gothic"/>
              <a:buChar char="●"/>
            </a:pPr>
            <a:r>
              <a:rPr lang="en-US" sz="3600">
                <a:solidFill>
                  <a:schemeClr val="dk1"/>
                </a:solidFill>
                <a:latin typeface="Century Gothic"/>
                <a:ea typeface="Century Gothic"/>
                <a:cs typeface="Century Gothic"/>
                <a:sym typeface="Century Gothic"/>
              </a:rPr>
              <a:t>shifting,</a:t>
            </a:r>
            <a:endParaRPr sz="3600">
              <a:solidFill>
                <a:schemeClr val="dk1"/>
              </a:solidFill>
              <a:latin typeface="Century Gothic"/>
              <a:ea typeface="Century Gothic"/>
              <a:cs typeface="Century Gothic"/>
              <a:sym typeface="Century Gothic"/>
            </a:endParaRPr>
          </a:p>
          <a:p>
            <a:pPr marL="1371600" lvl="0" indent="-457200" algn="just" rtl="0">
              <a:spcBef>
                <a:spcPts val="0"/>
              </a:spcBef>
              <a:spcAft>
                <a:spcPts val="0"/>
              </a:spcAft>
              <a:buClr>
                <a:schemeClr val="dk1"/>
              </a:buClr>
              <a:buSzPts val="3600"/>
              <a:buFont typeface="Century Gothic"/>
              <a:buChar char="●"/>
            </a:pPr>
            <a:r>
              <a:rPr lang="en-US" sz="3600">
                <a:solidFill>
                  <a:schemeClr val="dk1"/>
                </a:solidFill>
                <a:latin typeface="Century Gothic"/>
                <a:ea typeface="Century Gothic"/>
                <a:cs typeface="Century Gothic"/>
                <a:sym typeface="Century Gothic"/>
              </a:rPr>
              <a:t>shearing,</a:t>
            </a:r>
            <a:endParaRPr sz="3600">
              <a:solidFill>
                <a:schemeClr val="dk1"/>
              </a:solidFill>
              <a:latin typeface="Century Gothic"/>
              <a:ea typeface="Century Gothic"/>
              <a:cs typeface="Century Gothic"/>
              <a:sym typeface="Century Gothic"/>
            </a:endParaRPr>
          </a:p>
          <a:p>
            <a:pPr marL="1371600" lvl="0" indent="-457200" algn="just" rtl="0">
              <a:spcBef>
                <a:spcPts val="0"/>
              </a:spcBef>
              <a:spcAft>
                <a:spcPts val="0"/>
              </a:spcAft>
              <a:buClr>
                <a:schemeClr val="dk1"/>
              </a:buClr>
              <a:buSzPts val="3600"/>
              <a:buFont typeface="Century Gothic"/>
              <a:buChar char="●"/>
            </a:pPr>
            <a:r>
              <a:rPr lang="en-US" sz="3600">
                <a:solidFill>
                  <a:schemeClr val="dk1"/>
                </a:solidFill>
                <a:latin typeface="Century Gothic"/>
                <a:ea typeface="Century Gothic"/>
                <a:cs typeface="Century Gothic"/>
                <a:sym typeface="Century Gothic"/>
              </a:rPr>
              <a:t>flipping</a:t>
            </a:r>
            <a:endParaRPr sz="3600">
              <a:solidFill>
                <a:schemeClr val="dk1"/>
              </a:solidFill>
              <a:latin typeface="Century Gothic"/>
              <a:ea typeface="Century Gothic"/>
              <a:cs typeface="Century Gothic"/>
              <a:sym typeface="Century Gothic"/>
            </a:endParaRPr>
          </a:p>
          <a:p>
            <a:pPr marL="1371600" lvl="0" indent="-457200" algn="just" rtl="0">
              <a:spcBef>
                <a:spcPts val="0"/>
              </a:spcBef>
              <a:spcAft>
                <a:spcPts val="0"/>
              </a:spcAft>
              <a:buClr>
                <a:schemeClr val="dk1"/>
              </a:buClr>
              <a:buSzPts val="3600"/>
              <a:buFont typeface="Century Gothic"/>
              <a:buChar char="●"/>
            </a:pPr>
            <a:r>
              <a:rPr lang="en-US" sz="3600">
                <a:solidFill>
                  <a:schemeClr val="dk1"/>
                </a:solidFill>
                <a:latin typeface="Century Gothic"/>
                <a:ea typeface="Century Gothic"/>
                <a:cs typeface="Century Gothic"/>
                <a:sym typeface="Century Gothic"/>
              </a:rPr>
              <a:t>zooming, etc. (some examples)</a:t>
            </a:r>
            <a:endParaRPr sz="36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36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US" sz="3600">
                <a:solidFill>
                  <a:schemeClr val="dk1"/>
                </a:solidFill>
                <a:latin typeface="Century Gothic"/>
                <a:ea typeface="Century Gothic"/>
                <a:cs typeface="Century Gothic"/>
                <a:sym typeface="Century Gothic"/>
              </a:rPr>
              <a:t>Purpose of image augmentation:</a:t>
            </a:r>
            <a:endParaRPr sz="3600">
              <a:solidFill>
                <a:schemeClr val="dk1"/>
              </a:solidFill>
              <a:latin typeface="Century Gothic"/>
              <a:ea typeface="Century Gothic"/>
              <a:cs typeface="Century Gothic"/>
              <a:sym typeface="Century Gothic"/>
            </a:endParaRPr>
          </a:p>
          <a:p>
            <a:pPr marL="1371600" lvl="0" indent="-457200" algn="l" rtl="0">
              <a:spcBef>
                <a:spcPts val="0"/>
              </a:spcBef>
              <a:spcAft>
                <a:spcPts val="0"/>
              </a:spcAft>
              <a:buClr>
                <a:schemeClr val="dk1"/>
              </a:buClr>
              <a:buSzPts val="3600"/>
              <a:buFont typeface="Century Gothic"/>
              <a:buChar char="●"/>
            </a:pPr>
            <a:r>
              <a:rPr lang="en-US" sz="3600">
                <a:solidFill>
                  <a:schemeClr val="dk1"/>
                </a:solidFill>
                <a:latin typeface="Century Gothic"/>
                <a:ea typeface="Century Gothic"/>
                <a:cs typeface="Century Gothic"/>
                <a:sym typeface="Century Gothic"/>
              </a:rPr>
              <a:t>Expand the size of training dataset → Solve imbalanced classes issue;</a:t>
            </a:r>
            <a:endParaRPr sz="3600">
              <a:solidFill>
                <a:schemeClr val="dk1"/>
              </a:solidFill>
              <a:latin typeface="Century Gothic"/>
              <a:ea typeface="Century Gothic"/>
              <a:cs typeface="Century Gothic"/>
              <a:sym typeface="Century Gothic"/>
            </a:endParaRPr>
          </a:p>
          <a:p>
            <a:pPr marL="1371600" lvl="0" indent="-457200" algn="l" rtl="0">
              <a:spcBef>
                <a:spcPts val="0"/>
              </a:spcBef>
              <a:spcAft>
                <a:spcPts val="0"/>
              </a:spcAft>
              <a:buClr>
                <a:schemeClr val="dk1"/>
              </a:buClr>
              <a:buSzPts val="3600"/>
              <a:buFont typeface="Century Gothic"/>
              <a:buChar char="●"/>
            </a:pPr>
            <a:r>
              <a:rPr lang="en-US" sz="3600">
                <a:solidFill>
                  <a:schemeClr val="dk1"/>
                </a:solidFill>
                <a:latin typeface="Century Gothic"/>
                <a:ea typeface="Century Gothic"/>
                <a:cs typeface="Century Gothic"/>
                <a:sym typeface="Century Gothic"/>
              </a:rPr>
              <a:t>Ability of the model to generalize → Prevent overfitting;</a:t>
            </a:r>
            <a:endParaRPr sz="36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3600">
              <a:latin typeface="Century Gothic"/>
              <a:ea typeface="Century Gothic"/>
              <a:cs typeface="Century Gothic"/>
              <a:sym typeface="Century Gothic"/>
            </a:endParaRPr>
          </a:p>
          <a:p>
            <a:pPr marL="0" lvl="0" indent="0" algn="l" rtl="0">
              <a:spcBef>
                <a:spcPts val="0"/>
              </a:spcBef>
              <a:spcAft>
                <a:spcPts val="0"/>
              </a:spcAft>
              <a:buNone/>
            </a:pPr>
            <a:r>
              <a:rPr lang="en-US" sz="3600">
                <a:solidFill>
                  <a:schemeClr val="dk1"/>
                </a:solidFill>
                <a:latin typeface="Century Gothic"/>
                <a:ea typeface="Century Gothic"/>
                <a:cs typeface="Century Gothic"/>
                <a:sym typeface="Century Gothic"/>
              </a:rPr>
              <a:t>Implementation using:</a:t>
            </a:r>
            <a:endParaRPr sz="3600">
              <a:solidFill>
                <a:schemeClr val="dk1"/>
              </a:solidFill>
              <a:latin typeface="Century Gothic"/>
              <a:ea typeface="Century Gothic"/>
              <a:cs typeface="Century Gothic"/>
              <a:sym typeface="Century Gothic"/>
            </a:endParaRPr>
          </a:p>
          <a:p>
            <a:pPr marL="1371600" lvl="0" indent="-457200" algn="l" rtl="0">
              <a:spcBef>
                <a:spcPts val="0"/>
              </a:spcBef>
              <a:spcAft>
                <a:spcPts val="0"/>
              </a:spcAft>
              <a:buClr>
                <a:schemeClr val="dk1"/>
              </a:buClr>
              <a:buSzPts val="3600"/>
              <a:buFont typeface="Century Gothic"/>
              <a:buChar char="●"/>
            </a:pPr>
            <a:r>
              <a:rPr lang="en-US" sz="3600">
                <a:solidFill>
                  <a:schemeClr val="dk1"/>
                </a:solidFill>
                <a:latin typeface="Century Gothic"/>
                <a:ea typeface="Century Gothic"/>
                <a:cs typeface="Century Gothic"/>
                <a:sym typeface="Century Gothic"/>
              </a:rPr>
              <a:t>Keras deep learning library via the ImageDataGenerator class.</a:t>
            </a:r>
            <a:endParaRPr sz="3600">
              <a:solidFill>
                <a:schemeClr val="dk1"/>
              </a:solidFill>
              <a:latin typeface="Century Gothic"/>
              <a:ea typeface="Century Gothic"/>
              <a:cs typeface="Century Gothic"/>
              <a:sym typeface="Century Gothic"/>
            </a:endParaRPr>
          </a:p>
          <a:p>
            <a:pPr marL="457200" lvl="0" indent="0" algn="l" rtl="0">
              <a:spcBef>
                <a:spcPts val="0"/>
              </a:spcBef>
              <a:spcAft>
                <a:spcPts val="0"/>
              </a:spcAft>
              <a:buNone/>
            </a:pPr>
            <a:endParaRPr sz="3600">
              <a:latin typeface="Century Gothic"/>
              <a:ea typeface="Century Gothic"/>
              <a:cs typeface="Century Gothic"/>
              <a:sym typeface="Century Gothic"/>
            </a:endParaRPr>
          </a:p>
          <a:p>
            <a:pPr marL="0" lvl="0" indent="0" algn="l" rtl="0">
              <a:spcBef>
                <a:spcPts val="0"/>
              </a:spcBef>
              <a:spcAft>
                <a:spcPts val="0"/>
              </a:spcAft>
              <a:buNone/>
            </a:pPr>
            <a:endParaRPr sz="3600">
              <a:latin typeface="Century Gothic"/>
              <a:ea typeface="Century Gothic"/>
              <a:cs typeface="Century Gothic"/>
              <a:sym typeface="Century Gothic"/>
            </a:endParaRPr>
          </a:p>
          <a:p>
            <a:pPr marL="457200" lvl="0" indent="0" algn="l" rtl="0">
              <a:spcBef>
                <a:spcPts val="0"/>
              </a:spcBef>
              <a:spcAft>
                <a:spcPts val="0"/>
              </a:spcAft>
              <a:buNone/>
            </a:pPr>
            <a:endParaRPr sz="3600">
              <a:latin typeface="Century Gothic"/>
              <a:ea typeface="Century Gothic"/>
              <a:cs typeface="Century Gothic"/>
              <a:sym typeface="Century Gothic"/>
            </a:endParaRPr>
          </a:p>
          <a:p>
            <a:pPr marL="457200" lvl="0" indent="0" algn="l" rtl="0">
              <a:spcBef>
                <a:spcPts val="0"/>
              </a:spcBef>
              <a:spcAft>
                <a:spcPts val="0"/>
              </a:spcAft>
              <a:buNone/>
            </a:pPr>
            <a:endParaRPr sz="3600">
              <a:latin typeface="Century Gothic"/>
              <a:ea typeface="Century Gothic"/>
              <a:cs typeface="Century Gothic"/>
              <a:sym typeface="Century Gothic"/>
            </a:endParaRPr>
          </a:p>
          <a:p>
            <a:pPr marL="0" lvl="0" indent="0" algn="l" rtl="0">
              <a:spcBef>
                <a:spcPts val="0"/>
              </a:spcBef>
              <a:spcAft>
                <a:spcPts val="0"/>
              </a:spcAft>
              <a:buNone/>
            </a:pPr>
            <a:endParaRPr sz="3600">
              <a:latin typeface="Century Gothic"/>
              <a:ea typeface="Century Gothic"/>
              <a:cs typeface="Century Gothic"/>
              <a:sym typeface="Century Gothic"/>
            </a:endParaRPr>
          </a:p>
          <a:p>
            <a:pPr marL="0" lvl="0" indent="0" algn="l" rtl="0">
              <a:spcBef>
                <a:spcPts val="0"/>
              </a:spcBef>
              <a:spcAft>
                <a:spcPts val="0"/>
              </a:spcAft>
              <a:buNone/>
            </a:pPr>
            <a:endParaRPr sz="3600">
              <a:latin typeface="Century Gothic"/>
              <a:ea typeface="Century Gothic"/>
              <a:cs typeface="Century Gothic"/>
              <a:sym typeface="Century Gothic"/>
            </a:endParaRPr>
          </a:p>
        </p:txBody>
      </p:sp>
      <p:sp>
        <p:nvSpPr>
          <p:cNvPr id="827" name="Google Shape;827;p69"/>
          <p:cNvSpPr txBox="1"/>
          <p:nvPr/>
        </p:nvSpPr>
        <p:spPr>
          <a:xfrm>
            <a:off x="637300" y="3569850"/>
            <a:ext cx="10839600" cy="840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3600">
                <a:solidFill>
                  <a:schemeClr val="dk1"/>
                </a:solidFill>
                <a:latin typeface="Century Gothic"/>
                <a:ea typeface="Century Gothic"/>
                <a:cs typeface="Century Gothic"/>
                <a:sym typeface="Century Gothic"/>
              </a:rPr>
              <a:t>Argumentation of poster from Fresh class:</a:t>
            </a:r>
            <a:endParaRPr/>
          </a:p>
        </p:txBody>
      </p:sp>
      <p:sp>
        <p:nvSpPr>
          <p:cNvPr id="828" name="Google Shape;828;p69"/>
          <p:cNvSpPr txBox="1"/>
          <p:nvPr/>
        </p:nvSpPr>
        <p:spPr>
          <a:xfrm>
            <a:off x="637300" y="7093525"/>
            <a:ext cx="10839600" cy="840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3600">
                <a:solidFill>
                  <a:schemeClr val="dk1"/>
                </a:solidFill>
                <a:latin typeface="Century Gothic"/>
                <a:ea typeface="Century Gothic"/>
                <a:cs typeface="Century Gothic"/>
                <a:sym typeface="Century Gothic"/>
              </a:rPr>
              <a:t>Argumentation of poster from Rotten class:</a:t>
            </a:r>
            <a:endParaRPr/>
          </a:p>
        </p:txBody>
      </p:sp>
      <p:pic>
        <p:nvPicPr>
          <p:cNvPr id="3" name="Audio 2">
            <a:hlinkClick r:id="" action="ppaction://media"/>
            <a:extLst>
              <a:ext uri="{FF2B5EF4-FFF2-40B4-BE49-F238E27FC236}">
                <a16:creationId xmlns:a16="http://schemas.microsoft.com/office/drawing/2014/main" id="{0B6640A8-EFDC-1D41-9AEF-910F158C82F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3355300" y="12687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569"/>
    </mc:Choice>
    <mc:Fallback xmlns="">
      <p:transition spd="slow" advTm="31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9"/>
        </a:solidFill>
        <a:effectLst/>
      </p:bgPr>
    </p:bg>
    <p:spTree>
      <p:nvGrpSpPr>
        <p:cNvPr id="1" name="Shape 832"/>
        <p:cNvGrpSpPr/>
        <p:nvPr/>
      </p:nvGrpSpPr>
      <p:grpSpPr>
        <a:xfrm>
          <a:off x="0" y="0"/>
          <a:ext cx="0" cy="0"/>
          <a:chOff x="0" y="0"/>
          <a:chExt cx="0" cy="0"/>
        </a:xfrm>
      </p:grpSpPr>
      <p:sp>
        <p:nvSpPr>
          <p:cNvPr id="833" name="Google Shape;833;p70"/>
          <p:cNvSpPr/>
          <p:nvPr/>
        </p:nvSpPr>
        <p:spPr>
          <a:xfrm>
            <a:off x="21739364" y="13186438"/>
            <a:ext cx="571500" cy="450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Century Gothic"/>
              <a:buNone/>
            </a:pPr>
            <a:r>
              <a:rPr lang="en-US" sz="3300" b="0" i="0" u="none" strike="noStrike" cap="none">
                <a:solidFill>
                  <a:srgbClr val="FFFFFF"/>
                </a:solidFill>
                <a:latin typeface="Century Gothic"/>
                <a:ea typeface="Century Gothic"/>
                <a:cs typeface="Century Gothic"/>
                <a:sym typeface="Century Gothic"/>
              </a:rPr>
              <a:t>13</a:t>
            </a:r>
            <a:endParaRPr sz="3300" b="0" i="0" u="none" strike="noStrike" cap="none">
              <a:solidFill>
                <a:srgbClr val="FFFFFF"/>
              </a:solidFill>
              <a:latin typeface="Century Gothic"/>
              <a:ea typeface="Century Gothic"/>
              <a:cs typeface="Century Gothic"/>
              <a:sym typeface="Century Gothic"/>
            </a:endParaRPr>
          </a:p>
        </p:txBody>
      </p:sp>
      <p:sp>
        <p:nvSpPr>
          <p:cNvPr id="834" name="Google Shape;834;p70"/>
          <p:cNvSpPr txBox="1"/>
          <p:nvPr/>
        </p:nvSpPr>
        <p:spPr>
          <a:xfrm>
            <a:off x="1265400" y="0"/>
            <a:ext cx="22631400" cy="17145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6300"/>
              <a:buFont typeface="Century Gothic"/>
              <a:buNone/>
            </a:pPr>
            <a:r>
              <a:rPr lang="en-US" sz="6300">
                <a:solidFill>
                  <a:schemeClr val="dk1"/>
                </a:solidFill>
                <a:latin typeface="Century Gothic"/>
                <a:ea typeface="Century Gothic"/>
                <a:cs typeface="Century Gothic"/>
                <a:sym typeface="Century Gothic"/>
              </a:rPr>
              <a:t>Result &amp; Analysis - Transfer Learning</a:t>
            </a:r>
            <a:endParaRPr/>
          </a:p>
        </p:txBody>
      </p:sp>
      <p:pic>
        <p:nvPicPr>
          <p:cNvPr id="835" name="Google Shape;835;p70"/>
          <p:cNvPicPr preferRelativeResize="0"/>
          <p:nvPr/>
        </p:nvPicPr>
        <p:blipFill rotWithShape="1">
          <a:blip r:embed="rId5">
            <a:alphaModFix/>
          </a:blip>
          <a:srcRect l="25661"/>
          <a:stretch/>
        </p:blipFill>
        <p:spPr>
          <a:xfrm>
            <a:off x="18158675" y="2651100"/>
            <a:ext cx="5973626" cy="10714200"/>
          </a:xfrm>
          <a:prstGeom prst="rect">
            <a:avLst/>
          </a:prstGeom>
          <a:noFill/>
          <a:ln>
            <a:noFill/>
          </a:ln>
        </p:spPr>
      </p:pic>
      <p:pic>
        <p:nvPicPr>
          <p:cNvPr id="836" name="Google Shape;836;p70"/>
          <p:cNvPicPr preferRelativeResize="0"/>
          <p:nvPr/>
        </p:nvPicPr>
        <p:blipFill>
          <a:blip r:embed="rId6">
            <a:alphaModFix/>
          </a:blip>
          <a:stretch>
            <a:fillRect/>
          </a:stretch>
        </p:blipFill>
        <p:spPr>
          <a:xfrm>
            <a:off x="10432500" y="2803499"/>
            <a:ext cx="7726175" cy="4278125"/>
          </a:xfrm>
          <a:prstGeom prst="rect">
            <a:avLst/>
          </a:prstGeom>
          <a:noFill/>
          <a:ln>
            <a:noFill/>
          </a:ln>
        </p:spPr>
      </p:pic>
      <p:sp>
        <p:nvSpPr>
          <p:cNvPr id="837" name="Google Shape;837;p70"/>
          <p:cNvSpPr/>
          <p:nvPr/>
        </p:nvSpPr>
        <p:spPr>
          <a:xfrm>
            <a:off x="18613475" y="1714500"/>
            <a:ext cx="2108400" cy="936600"/>
          </a:xfrm>
          <a:prstGeom prst="roundRect">
            <a:avLst>
              <a:gd name="adj" fmla="val 16667"/>
            </a:avLst>
          </a:prstGeom>
          <a:solidFill>
            <a:srgbClr val="C9DAF8"/>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Century Gothic"/>
                <a:ea typeface="Century Gothic"/>
                <a:cs typeface="Century Gothic"/>
                <a:sym typeface="Century Gothic"/>
              </a:rPr>
              <a:t>Feature Extraction</a:t>
            </a:r>
            <a:endParaRPr sz="3000">
              <a:latin typeface="Century Gothic"/>
              <a:ea typeface="Century Gothic"/>
              <a:cs typeface="Century Gothic"/>
              <a:sym typeface="Century Gothic"/>
            </a:endParaRPr>
          </a:p>
        </p:txBody>
      </p:sp>
      <p:sp>
        <p:nvSpPr>
          <p:cNvPr id="838" name="Google Shape;838;p70"/>
          <p:cNvSpPr/>
          <p:nvPr/>
        </p:nvSpPr>
        <p:spPr>
          <a:xfrm>
            <a:off x="21398250" y="1714500"/>
            <a:ext cx="2108400" cy="936600"/>
          </a:xfrm>
          <a:prstGeom prst="roundRect">
            <a:avLst>
              <a:gd name="adj" fmla="val 16667"/>
            </a:avLst>
          </a:prstGeom>
          <a:solidFill>
            <a:srgbClr val="C9DAF8"/>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Century Gothic"/>
                <a:ea typeface="Century Gothic"/>
                <a:cs typeface="Century Gothic"/>
                <a:sym typeface="Century Gothic"/>
              </a:rPr>
              <a:t>Fine Tuning</a:t>
            </a:r>
            <a:endParaRPr sz="3000">
              <a:latin typeface="Century Gothic"/>
              <a:ea typeface="Century Gothic"/>
              <a:cs typeface="Century Gothic"/>
              <a:sym typeface="Century Gothic"/>
            </a:endParaRPr>
          </a:p>
        </p:txBody>
      </p:sp>
      <p:sp>
        <p:nvSpPr>
          <p:cNvPr id="839" name="Google Shape;839;p70"/>
          <p:cNvSpPr/>
          <p:nvPr/>
        </p:nvSpPr>
        <p:spPr>
          <a:xfrm>
            <a:off x="21232100" y="7758525"/>
            <a:ext cx="2768700" cy="37176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0"/>
          <p:cNvSpPr txBox="1"/>
          <p:nvPr/>
        </p:nvSpPr>
        <p:spPr>
          <a:xfrm>
            <a:off x="277100" y="2337950"/>
            <a:ext cx="9769800" cy="117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chemeClr val="dk1"/>
                </a:solidFill>
                <a:latin typeface="Century Gothic"/>
                <a:ea typeface="Century Gothic"/>
                <a:cs typeface="Century Gothic"/>
                <a:sym typeface="Century Gothic"/>
              </a:rPr>
              <a:t>Pre-trained models:</a:t>
            </a:r>
            <a:endParaRPr sz="3600">
              <a:solidFill>
                <a:schemeClr val="dk1"/>
              </a:solidFill>
              <a:latin typeface="Century Gothic"/>
              <a:ea typeface="Century Gothic"/>
              <a:cs typeface="Century Gothic"/>
              <a:sym typeface="Century Gothic"/>
            </a:endParaRPr>
          </a:p>
          <a:p>
            <a:pPr marL="1371600" lvl="0" indent="-457200" algn="l" rtl="0">
              <a:spcBef>
                <a:spcPts val="0"/>
              </a:spcBef>
              <a:spcAft>
                <a:spcPts val="0"/>
              </a:spcAft>
              <a:buClr>
                <a:schemeClr val="dk1"/>
              </a:buClr>
              <a:buSzPts val="3600"/>
              <a:buFont typeface="Century Gothic"/>
              <a:buChar char="●"/>
            </a:pPr>
            <a:r>
              <a:rPr lang="en-US" sz="3100" i="1">
                <a:solidFill>
                  <a:schemeClr val="dk1"/>
                </a:solidFill>
                <a:latin typeface="Century Gothic"/>
                <a:ea typeface="Century Gothic"/>
                <a:cs typeface="Century Gothic"/>
                <a:sym typeface="Century Gothic"/>
              </a:rPr>
              <a:t>VGG-16, InceptionsResNetV2, InceptionV3</a:t>
            </a:r>
            <a:r>
              <a:rPr lang="en-US" sz="3300">
                <a:solidFill>
                  <a:schemeClr val="dk1"/>
                </a:solidFill>
                <a:latin typeface="Century Gothic"/>
                <a:ea typeface="Century Gothic"/>
                <a:cs typeface="Century Gothic"/>
                <a:sym typeface="Century Gothic"/>
              </a:rPr>
              <a:t>, etc.</a:t>
            </a:r>
            <a:r>
              <a:rPr lang="en-US" sz="3600">
                <a:solidFill>
                  <a:schemeClr val="dk1"/>
                </a:solidFill>
                <a:latin typeface="Century Gothic"/>
                <a:ea typeface="Century Gothic"/>
                <a:cs typeface="Century Gothic"/>
                <a:sym typeface="Century Gothic"/>
              </a:rPr>
              <a:t>;</a:t>
            </a:r>
            <a:endParaRPr sz="3600">
              <a:solidFill>
                <a:schemeClr val="dk1"/>
              </a:solidFill>
              <a:latin typeface="Century Gothic"/>
              <a:ea typeface="Century Gothic"/>
              <a:cs typeface="Century Gothic"/>
              <a:sym typeface="Century Gothic"/>
            </a:endParaRPr>
          </a:p>
          <a:p>
            <a:pPr marL="1371600" lvl="0" indent="-431800" algn="l" rtl="0">
              <a:spcBef>
                <a:spcPts val="0"/>
              </a:spcBef>
              <a:spcAft>
                <a:spcPts val="0"/>
              </a:spcAft>
              <a:buClr>
                <a:schemeClr val="dk1"/>
              </a:buClr>
              <a:buSzPts val="3200"/>
              <a:buFont typeface="Century Gothic"/>
              <a:buChar char="●"/>
            </a:pPr>
            <a:r>
              <a:rPr lang="en-US" sz="3200">
                <a:solidFill>
                  <a:schemeClr val="dk1"/>
                </a:solidFill>
                <a:latin typeface="Century Gothic"/>
                <a:ea typeface="Century Gothic"/>
                <a:cs typeface="Century Gothic"/>
                <a:sym typeface="Century Gothic"/>
              </a:rPr>
              <a:t>deep networks trained on huge datasets (1.2M images with 1000 classes) for large-scale visual recognition;</a:t>
            </a:r>
            <a:endParaRPr sz="32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3600">
              <a:latin typeface="Century Gothic"/>
              <a:ea typeface="Century Gothic"/>
              <a:cs typeface="Century Gothic"/>
              <a:sym typeface="Century Gothic"/>
            </a:endParaRPr>
          </a:p>
          <a:p>
            <a:pPr marL="0" lvl="0" indent="0" algn="l" rtl="0">
              <a:spcBef>
                <a:spcPts val="0"/>
              </a:spcBef>
              <a:spcAft>
                <a:spcPts val="0"/>
              </a:spcAft>
              <a:buNone/>
            </a:pPr>
            <a:r>
              <a:rPr lang="en-US" sz="3600">
                <a:solidFill>
                  <a:schemeClr val="dk1"/>
                </a:solidFill>
                <a:latin typeface="Century Gothic"/>
                <a:ea typeface="Century Gothic"/>
                <a:cs typeface="Century Gothic"/>
                <a:sym typeface="Century Gothic"/>
              </a:rPr>
              <a:t>Advantages of Transfer Learning:</a:t>
            </a:r>
            <a:endParaRPr sz="3600">
              <a:solidFill>
                <a:schemeClr val="dk1"/>
              </a:solidFill>
              <a:latin typeface="Century Gothic"/>
              <a:ea typeface="Century Gothic"/>
              <a:cs typeface="Century Gothic"/>
              <a:sym typeface="Century Gothic"/>
            </a:endParaRPr>
          </a:p>
          <a:p>
            <a:pPr marL="457200" lvl="0" indent="0" algn="l" rtl="0">
              <a:spcBef>
                <a:spcPts val="0"/>
              </a:spcBef>
              <a:spcAft>
                <a:spcPts val="0"/>
              </a:spcAft>
              <a:buNone/>
            </a:pPr>
            <a:r>
              <a:rPr lang="en-US" sz="3200">
                <a:solidFill>
                  <a:schemeClr val="dk1"/>
                </a:solidFill>
                <a:latin typeface="Century Gothic"/>
                <a:ea typeface="Century Gothic"/>
                <a:cs typeface="Century Gothic"/>
                <a:sym typeface="Century Gothic"/>
              </a:rPr>
              <a:t>Able to utilize the knowledge from previous trained deep networks:</a:t>
            </a:r>
            <a:endParaRPr sz="3200">
              <a:solidFill>
                <a:schemeClr val="dk1"/>
              </a:solidFill>
              <a:latin typeface="Century Gothic"/>
              <a:ea typeface="Century Gothic"/>
              <a:cs typeface="Century Gothic"/>
              <a:sym typeface="Century Gothic"/>
            </a:endParaRPr>
          </a:p>
          <a:p>
            <a:pPr marL="914400" lvl="0" indent="-431800" algn="l" rtl="0">
              <a:spcBef>
                <a:spcPts val="0"/>
              </a:spcBef>
              <a:spcAft>
                <a:spcPts val="0"/>
              </a:spcAft>
              <a:buClr>
                <a:schemeClr val="dk1"/>
              </a:buClr>
              <a:buSzPts val="3200"/>
              <a:buFont typeface="Century Gothic"/>
              <a:buChar char="●"/>
            </a:pPr>
            <a:r>
              <a:rPr lang="en-US" sz="3200">
                <a:solidFill>
                  <a:schemeClr val="dk1"/>
                </a:solidFill>
                <a:latin typeface="Century Gothic"/>
                <a:ea typeface="Century Gothic"/>
                <a:cs typeface="Century Gothic"/>
                <a:sym typeface="Century Gothic"/>
              </a:rPr>
              <a:t>not enough train data</a:t>
            </a:r>
            <a:endParaRPr sz="3200">
              <a:solidFill>
                <a:schemeClr val="dk1"/>
              </a:solidFill>
              <a:latin typeface="Century Gothic"/>
              <a:ea typeface="Century Gothic"/>
              <a:cs typeface="Century Gothic"/>
              <a:sym typeface="Century Gothic"/>
            </a:endParaRPr>
          </a:p>
          <a:p>
            <a:pPr marL="914400" lvl="0" indent="-431800" algn="l" rtl="0">
              <a:spcBef>
                <a:spcPts val="0"/>
              </a:spcBef>
              <a:spcAft>
                <a:spcPts val="0"/>
              </a:spcAft>
              <a:buClr>
                <a:schemeClr val="dk1"/>
              </a:buClr>
              <a:buSzPts val="3200"/>
              <a:buFont typeface="Century Gothic"/>
              <a:buChar char="●"/>
            </a:pPr>
            <a:r>
              <a:rPr lang="en-US" sz="3200">
                <a:solidFill>
                  <a:schemeClr val="dk1"/>
                </a:solidFill>
                <a:latin typeface="Century Gothic"/>
                <a:ea typeface="Century Gothic"/>
                <a:cs typeface="Century Gothic"/>
                <a:sym typeface="Century Gothic"/>
              </a:rPr>
              <a:t>faster training speed: can achieve high accuracy only with less training steps (epochs)</a:t>
            </a:r>
            <a:endParaRPr sz="3200">
              <a:solidFill>
                <a:schemeClr val="dk1"/>
              </a:solidFill>
              <a:latin typeface="Century Gothic"/>
              <a:ea typeface="Century Gothic"/>
              <a:cs typeface="Century Gothic"/>
              <a:sym typeface="Century Gothic"/>
            </a:endParaRPr>
          </a:p>
          <a:p>
            <a:pPr marL="457200" lvl="0" indent="0" algn="l" rtl="0">
              <a:spcBef>
                <a:spcPts val="0"/>
              </a:spcBef>
              <a:spcAft>
                <a:spcPts val="0"/>
              </a:spcAft>
              <a:buNone/>
            </a:pPr>
            <a:endParaRPr sz="3600">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US" sz="3600">
                <a:solidFill>
                  <a:schemeClr val="dk1"/>
                </a:solidFill>
                <a:latin typeface="Century Gothic"/>
                <a:ea typeface="Century Gothic"/>
                <a:cs typeface="Century Gothic"/>
                <a:sym typeface="Century Gothic"/>
              </a:rPr>
              <a:t>Limitations of Transfer Learning:</a:t>
            </a:r>
            <a:endParaRPr sz="3600">
              <a:solidFill>
                <a:schemeClr val="dk1"/>
              </a:solidFill>
              <a:latin typeface="Century Gothic"/>
              <a:ea typeface="Century Gothic"/>
              <a:cs typeface="Century Gothic"/>
              <a:sym typeface="Century Gothic"/>
            </a:endParaRPr>
          </a:p>
          <a:p>
            <a:pPr marL="914400" lvl="0" indent="-431800" algn="l" rtl="0">
              <a:spcBef>
                <a:spcPts val="0"/>
              </a:spcBef>
              <a:spcAft>
                <a:spcPts val="0"/>
              </a:spcAft>
              <a:buClr>
                <a:schemeClr val="dk1"/>
              </a:buClr>
              <a:buSzPts val="3200"/>
              <a:buFont typeface="Century Gothic"/>
              <a:buChar char="●"/>
            </a:pPr>
            <a:r>
              <a:rPr lang="en-US" sz="3200">
                <a:solidFill>
                  <a:schemeClr val="dk1"/>
                </a:solidFill>
                <a:latin typeface="Century Gothic"/>
                <a:ea typeface="Century Gothic"/>
                <a:cs typeface="Century Gothic"/>
                <a:sym typeface="Century Gothic"/>
              </a:rPr>
              <a:t>performs well if features are general</a:t>
            </a:r>
            <a:endParaRPr sz="3200">
              <a:solidFill>
                <a:schemeClr val="dk1"/>
              </a:solidFill>
              <a:latin typeface="Century Gothic"/>
              <a:ea typeface="Century Gothic"/>
              <a:cs typeface="Century Gothic"/>
              <a:sym typeface="Century Gothic"/>
            </a:endParaRPr>
          </a:p>
          <a:p>
            <a:pPr marL="914400" lvl="0" indent="-431800" algn="l" rtl="0">
              <a:spcBef>
                <a:spcPts val="0"/>
              </a:spcBef>
              <a:spcAft>
                <a:spcPts val="0"/>
              </a:spcAft>
              <a:buClr>
                <a:schemeClr val="dk1"/>
              </a:buClr>
              <a:buSzPts val="3200"/>
              <a:buFont typeface="Century Gothic"/>
              <a:buChar char="●"/>
            </a:pPr>
            <a:r>
              <a:rPr lang="en-US" sz="3200">
                <a:solidFill>
                  <a:schemeClr val="dk1"/>
                </a:solidFill>
                <a:latin typeface="Century Gothic"/>
                <a:ea typeface="Century Gothic"/>
                <a:cs typeface="Century Gothic"/>
                <a:sym typeface="Century Gothic"/>
              </a:rPr>
              <a:t>suitable for both base and target tasks</a:t>
            </a:r>
            <a:endParaRPr sz="3200">
              <a:solidFill>
                <a:schemeClr val="dk1"/>
              </a:solidFill>
              <a:latin typeface="Century Gothic"/>
              <a:ea typeface="Century Gothic"/>
              <a:cs typeface="Century Gothic"/>
              <a:sym typeface="Century Gothic"/>
            </a:endParaRPr>
          </a:p>
          <a:p>
            <a:pPr marL="914400" lvl="0" indent="-431800" algn="l" rtl="0">
              <a:spcBef>
                <a:spcPts val="0"/>
              </a:spcBef>
              <a:spcAft>
                <a:spcPts val="0"/>
              </a:spcAft>
              <a:buClr>
                <a:schemeClr val="dk1"/>
              </a:buClr>
              <a:buSzPts val="3200"/>
              <a:buFont typeface="Century Gothic"/>
              <a:buChar char="●"/>
            </a:pPr>
            <a:r>
              <a:rPr lang="en-US" sz="3200">
                <a:solidFill>
                  <a:schemeClr val="dk1"/>
                </a:solidFill>
                <a:latin typeface="Century Gothic"/>
                <a:ea typeface="Century Gothic"/>
                <a:cs typeface="Century Gothic"/>
                <a:sym typeface="Century Gothic"/>
              </a:rPr>
              <a:t>not suitable if too specific to base task</a:t>
            </a:r>
            <a:endParaRPr sz="32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3600">
              <a:latin typeface="Century Gothic"/>
              <a:ea typeface="Century Gothic"/>
              <a:cs typeface="Century Gothic"/>
              <a:sym typeface="Century Gothic"/>
            </a:endParaRPr>
          </a:p>
          <a:p>
            <a:pPr marL="457200" lvl="0" indent="0" algn="l" rtl="0">
              <a:spcBef>
                <a:spcPts val="0"/>
              </a:spcBef>
              <a:spcAft>
                <a:spcPts val="0"/>
              </a:spcAft>
              <a:buNone/>
            </a:pPr>
            <a:endParaRPr sz="3600">
              <a:latin typeface="Century Gothic"/>
              <a:ea typeface="Century Gothic"/>
              <a:cs typeface="Century Gothic"/>
              <a:sym typeface="Century Gothic"/>
            </a:endParaRPr>
          </a:p>
          <a:p>
            <a:pPr marL="457200" lvl="0" indent="0" algn="l" rtl="0">
              <a:spcBef>
                <a:spcPts val="0"/>
              </a:spcBef>
              <a:spcAft>
                <a:spcPts val="0"/>
              </a:spcAft>
              <a:buNone/>
            </a:pPr>
            <a:endParaRPr sz="3600">
              <a:latin typeface="Century Gothic"/>
              <a:ea typeface="Century Gothic"/>
              <a:cs typeface="Century Gothic"/>
              <a:sym typeface="Century Gothic"/>
            </a:endParaRPr>
          </a:p>
          <a:p>
            <a:pPr marL="0" lvl="0" indent="0" algn="l" rtl="0">
              <a:spcBef>
                <a:spcPts val="0"/>
              </a:spcBef>
              <a:spcAft>
                <a:spcPts val="0"/>
              </a:spcAft>
              <a:buNone/>
            </a:pPr>
            <a:endParaRPr sz="3600">
              <a:latin typeface="Century Gothic"/>
              <a:ea typeface="Century Gothic"/>
              <a:cs typeface="Century Gothic"/>
              <a:sym typeface="Century Gothic"/>
            </a:endParaRPr>
          </a:p>
          <a:p>
            <a:pPr marL="0" lvl="0" indent="0" algn="l" rtl="0">
              <a:spcBef>
                <a:spcPts val="0"/>
              </a:spcBef>
              <a:spcAft>
                <a:spcPts val="0"/>
              </a:spcAft>
              <a:buNone/>
            </a:pPr>
            <a:endParaRPr sz="3600">
              <a:latin typeface="Century Gothic"/>
              <a:ea typeface="Century Gothic"/>
              <a:cs typeface="Century Gothic"/>
              <a:sym typeface="Century Gothic"/>
            </a:endParaRPr>
          </a:p>
        </p:txBody>
      </p:sp>
      <p:sp>
        <p:nvSpPr>
          <p:cNvPr id="841" name="Google Shape;841;p70"/>
          <p:cNvSpPr txBox="1"/>
          <p:nvPr/>
        </p:nvSpPr>
        <p:spPr>
          <a:xfrm>
            <a:off x="9813625" y="7546100"/>
            <a:ext cx="8543700" cy="62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chemeClr val="dk1"/>
                </a:solidFill>
                <a:latin typeface="Century Gothic"/>
                <a:ea typeface="Century Gothic"/>
                <a:cs typeface="Century Gothic"/>
                <a:sym typeface="Century Gothic"/>
              </a:rPr>
              <a:t>VGG-16:</a:t>
            </a:r>
            <a:endParaRPr sz="3600">
              <a:solidFill>
                <a:schemeClr val="dk1"/>
              </a:solidFill>
              <a:latin typeface="Century Gothic"/>
              <a:ea typeface="Century Gothic"/>
              <a:cs typeface="Century Gothic"/>
              <a:sym typeface="Century Gothic"/>
            </a:endParaRPr>
          </a:p>
          <a:p>
            <a:pPr marL="1371600" lvl="0" indent="-457200" algn="l" rtl="0">
              <a:spcBef>
                <a:spcPts val="0"/>
              </a:spcBef>
              <a:spcAft>
                <a:spcPts val="0"/>
              </a:spcAft>
              <a:buClr>
                <a:schemeClr val="dk1"/>
              </a:buClr>
              <a:buSzPts val="3600"/>
              <a:buFont typeface="Century Gothic"/>
              <a:buChar char="●"/>
            </a:pPr>
            <a:r>
              <a:rPr lang="en-US" sz="3100" i="1">
                <a:solidFill>
                  <a:schemeClr val="dk1"/>
                </a:solidFill>
                <a:latin typeface="Century Gothic"/>
                <a:ea typeface="Century Gothic"/>
                <a:cs typeface="Century Gothic"/>
                <a:sym typeface="Century Gothic"/>
              </a:rPr>
              <a:t>13 convolution layers</a:t>
            </a:r>
            <a:endParaRPr sz="3100" i="1">
              <a:solidFill>
                <a:schemeClr val="dk1"/>
              </a:solidFill>
              <a:latin typeface="Century Gothic"/>
              <a:ea typeface="Century Gothic"/>
              <a:cs typeface="Century Gothic"/>
              <a:sym typeface="Century Gothic"/>
            </a:endParaRPr>
          </a:p>
          <a:p>
            <a:pPr marL="1828800" lvl="1" indent="-425450" algn="l" rtl="0">
              <a:spcBef>
                <a:spcPts val="0"/>
              </a:spcBef>
              <a:spcAft>
                <a:spcPts val="0"/>
              </a:spcAft>
              <a:buClr>
                <a:schemeClr val="dk1"/>
              </a:buClr>
              <a:buSzPts val="3100"/>
              <a:buFont typeface="Century Gothic"/>
              <a:buChar char="○"/>
            </a:pPr>
            <a:r>
              <a:rPr lang="en-US" sz="3100" i="1">
                <a:solidFill>
                  <a:schemeClr val="dk1"/>
                </a:solidFill>
                <a:latin typeface="Century Gothic"/>
                <a:ea typeface="Century Gothic"/>
                <a:cs typeface="Century Gothic"/>
                <a:sym typeface="Century Gothic"/>
              </a:rPr>
              <a:t>5 convolution blocks;</a:t>
            </a:r>
            <a:endParaRPr sz="3100" i="1">
              <a:solidFill>
                <a:schemeClr val="dk1"/>
              </a:solidFill>
              <a:latin typeface="Century Gothic"/>
              <a:ea typeface="Century Gothic"/>
              <a:cs typeface="Century Gothic"/>
              <a:sym typeface="Century Gothic"/>
            </a:endParaRPr>
          </a:p>
          <a:p>
            <a:pPr marL="1828800" lvl="1" indent="-425450" algn="l" rtl="0">
              <a:spcBef>
                <a:spcPts val="0"/>
              </a:spcBef>
              <a:spcAft>
                <a:spcPts val="0"/>
              </a:spcAft>
              <a:buClr>
                <a:schemeClr val="dk1"/>
              </a:buClr>
              <a:buSzPts val="3100"/>
              <a:buFont typeface="Century Gothic"/>
              <a:buChar char="○"/>
            </a:pPr>
            <a:r>
              <a:rPr lang="en-US" sz="3100" i="1">
                <a:solidFill>
                  <a:schemeClr val="dk1"/>
                </a:solidFill>
                <a:latin typeface="Century Gothic"/>
                <a:ea typeface="Century Gothic"/>
                <a:cs typeface="Century Gothic"/>
                <a:sym typeface="Century Gothic"/>
              </a:rPr>
              <a:t>2 fully connected hidden layers;</a:t>
            </a:r>
            <a:endParaRPr sz="3100" i="1">
              <a:solidFill>
                <a:schemeClr val="dk1"/>
              </a:solidFill>
              <a:latin typeface="Century Gothic"/>
              <a:ea typeface="Century Gothic"/>
              <a:cs typeface="Century Gothic"/>
              <a:sym typeface="Century Gothic"/>
            </a:endParaRPr>
          </a:p>
          <a:p>
            <a:pPr marL="1828800" lvl="1" indent="-425450" algn="l" rtl="0">
              <a:spcBef>
                <a:spcPts val="0"/>
              </a:spcBef>
              <a:spcAft>
                <a:spcPts val="0"/>
              </a:spcAft>
              <a:buClr>
                <a:schemeClr val="dk1"/>
              </a:buClr>
              <a:buSzPts val="3100"/>
              <a:buFont typeface="Century Gothic"/>
              <a:buChar char="○"/>
            </a:pPr>
            <a:r>
              <a:rPr lang="en-US" sz="3100" i="1">
                <a:solidFill>
                  <a:schemeClr val="dk1"/>
                </a:solidFill>
                <a:latin typeface="Century Gothic"/>
                <a:ea typeface="Century Gothic"/>
                <a:cs typeface="Century Gothic"/>
                <a:sym typeface="Century Gothic"/>
              </a:rPr>
              <a:t>output dense layer (1000 classes);</a:t>
            </a:r>
            <a:endParaRPr sz="3100" i="1">
              <a:solidFill>
                <a:schemeClr val="dk1"/>
              </a:solidFill>
              <a:latin typeface="Century Gothic"/>
              <a:ea typeface="Century Gothic"/>
              <a:cs typeface="Century Gothic"/>
              <a:sym typeface="Century Gothic"/>
            </a:endParaRPr>
          </a:p>
          <a:p>
            <a:pPr marL="1371600" lvl="0" indent="-425450" algn="l" rtl="0">
              <a:spcBef>
                <a:spcPts val="0"/>
              </a:spcBef>
              <a:spcAft>
                <a:spcPts val="0"/>
              </a:spcAft>
              <a:buClr>
                <a:schemeClr val="dk1"/>
              </a:buClr>
              <a:buSzPts val="3100"/>
              <a:buFont typeface="Century Gothic"/>
              <a:buChar char="●"/>
            </a:pPr>
            <a:r>
              <a:rPr lang="en-US" sz="3100">
                <a:solidFill>
                  <a:schemeClr val="dk1"/>
                </a:solidFill>
                <a:latin typeface="Century Gothic"/>
                <a:ea typeface="Century Gothic"/>
                <a:cs typeface="Century Gothic"/>
                <a:sym typeface="Century Gothic"/>
              </a:rPr>
              <a:t>remove last 3 layers;</a:t>
            </a:r>
            <a:endParaRPr sz="3100">
              <a:solidFill>
                <a:schemeClr val="dk1"/>
              </a:solidFill>
              <a:latin typeface="Century Gothic"/>
              <a:ea typeface="Century Gothic"/>
              <a:cs typeface="Century Gothic"/>
              <a:sym typeface="Century Gothic"/>
            </a:endParaRPr>
          </a:p>
          <a:p>
            <a:pPr marL="1371600" lvl="0" indent="-425450" algn="l" rtl="0">
              <a:spcBef>
                <a:spcPts val="0"/>
              </a:spcBef>
              <a:spcAft>
                <a:spcPts val="0"/>
              </a:spcAft>
              <a:buClr>
                <a:schemeClr val="dk1"/>
              </a:buClr>
              <a:buSzPts val="3100"/>
              <a:buFont typeface="Century Gothic"/>
              <a:buChar char="●"/>
            </a:pPr>
            <a:r>
              <a:rPr lang="en-US" sz="3100">
                <a:solidFill>
                  <a:schemeClr val="dk1"/>
                </a:solidFill>
                <a:latin typeface="Century Gothic"/>
                <a:ea typeface="Century Gothic"/>
                <a:cs typeface="Century Gothic"/>
                <a:sym typeface="Century Gothic"/>
              </a:rPr>
              <a:t>Used as:</a:t>
            </a:r>
            <a:endParaRPr sz="3100">
              <a:solidFill>
                <a:schemeClr val="dk1"/>
              </a:solidFill>
              <a:latin typeface="Century Gothic"/>
              <a:ea typeface="Century Gothic"/>
              <a:cs typeface="Century Gothic"/>
              <a:sym typeface="Century Gothic"/>
            </a:endParaRPr>
          </a:p>
          <a:p>
            <a:pPr marL="1828800" lvl="1" indent="-425450" algn="l" rtl="0">
              <a:spcBef>
                <a:spcPts val="0"/>
              </a:spcBef>
              <a:spcAft>
                <a:spcPts val="0"/>
              </a:spcAft>
              <a:buClr>
                <a:schemeClr val="dk1"/>
              </a:buClr>
              <a:buSzPts val="3100"/>
              <a:buFont typeface="Century Gothic"/>
              <a:buChar char="○"/>
            </a:pPr>
            <a:r>
              <a:rPr lang="en-US" sz="3100">
                <a:solidFill>
                  <a:schemeClr val="dk1"/>
                </a:solidFill>
                <a:latin typeface="Century Gothic"/>
                <a:ea typeface="Century Gothic"/>
                <a:cs typeface="Century Gothic"/>
                <a:sym typeface="Century Gothic"/>
              </a:rPr>
              <a:t>feature extraction (fix all weights)</a:t>
            </a:r>
            <a:endParaRPr sz="3100">
              <a:solidFill>
                <a:schemeClr val="dk1"/>
              </a:solidFill>
              <a:latin typeface="Century Gothic"/>
              <a:ea typeface="Century Gothic"/>
              <a:cs typeface="Century Gothic"/>
              <a:sym typeface="Century Gothic"/>
            </a:endParaRPr>
          </a:p>
          <a:p>
            <a:pPr marL="1828800" lvl="1" indent="-425450" algn="l" rtl="0">
              <a:spcBef>
                <a:spcPts val="0"/>
              </a:spcBef>
              <a:spcAft>
                <a:spcPts val="0"/>
              </a:spcAft>
              <a:buClr>
                <a:schemeClr val="dk1"/>
              </a:buClr>
              <a:buSzPts val="3100"/>
              <a:buFont typeface="Century Gothic"/>
              <a:buChar char="○"/>
            </a:pPr>
            <a:r>
              <a:rPr lang="en-US" sz="3100">
                <a:solidFill>
                  <a:schemeClr val="dk1"/>
                </a:solidFill>
                <a:latin typeface="Century Gothic"/>
                <a:ea typeface="Century Gothic"/>
                <a:cs typeface="Century Gothic"/>
                <a:sym typeface="Century Gothic"/>
              </a:rPr>
              <a:t>fine tuning (unfreeze last two blocks)</a:t>
            </a:r>
            <a:endParaRPr sz="3100">
              <a:solidFill>
                <a:schemeClr val="dk1"/>
              </a:solidFill>
              <a:latin typeface="Century Gothic"/>
              <a:ea typeface="Century Gothic"/>
              <a:cs typeface="Century Gothic"/>
              <a:sym typeface="Century Gothic"/>
            </a:endParaRPr>
          </a:p>
          <a:p>
            <a:pPr marL="457200" lvl="0" indent="0" algn="l" rtl="0">
              <a:spcBef>
                <a:spcPts val="0"/>
              </a:spcBef>
              <a:spcAft>
                <a:spcPts val="0"/>
              </a:spcAft>
              <a:buNone/>
            </a:pPr>
            <a:endParaRPr sz="3600">
              <a:latin typeface="Century Gothic"/>
              <a:ea typeface="Century Gothic"/>
              <a:cs typeface="Century Gothic"/>
              <a:sym typeface="Century Gothic"/>
            </a:endParaRPr>
          </a:p>
          <a:p>
            <a:pPr marL="0" lvl="0" indent="0" algn="l" rtl="0">
              <a:spcBef>
                <a:spcPts val="0"/>
              </a:spcBef>
              <a:spcAft>
                <a:spcPts val="0"/>
              </a:spcAft>
              <a:buNone/>
            </a:pPr>
            <a:endParaRPr sz="3600">
              <a:latin typeface="Century Gothic"/>
              <a:ea typeface="Century Gothic"/>
              <a:cs typeface="Century Gothic"/>
              <a:sym typeface="Century Gothic"/>
            </a:endParaRPr>
          </a:p>
          <a:p>
            <a:pPr marL="457200" lvl="0" indent="0" algn="l" rtl="0">
              <a:spcBef>
                <a:spcPts val="0"/>
              </a:spcBef>
              <a:spcAft>
                <a:spcPts val="0"/>
              </a:spcAft>
              <a:buNone/>
            </a:pPr>
            <a:endParaRPr sz="3600">
              <a:latin typeface="Century Gothic"/>
              <a:ea typeface="Century Gothic"/>
              <a:cs typeface="Century Gothic"/>
              <a:sym typeface="Century Gothic"/>
            </a:endParaRPr>
          </a:p>
          <a:p>
            <a:pPr marL="457200" lvl="0" indent="0" algn="l" rtl="0">
              <a:spcBef>
                <a:spcPts val="0"/>
              </a:spcBef>
              <a:spcAft>
                <a:spcPts val="0"/>
              </a:spcAft>
              <a:buNone/>
            </a:pPr>
            <a:endParaRPr sz="3600">
              <a:latin typeface="Century Gothic"/>
              <a:ea typeface="Century Gothic"/>
              <a:cs typeface="Century Gothic"/>
              <a:sym typeface="Century Gothic"/>
            </a:endParaRPr>
          </a:p>
          <a:p>
            <a:pPr marL="0" lvl="0" indent="0" algn="l" rtl="0">
              <a:spcBef>
                <a:spcPts val="0"/>
              </a:spcBef>
              <a:spcAft>
                <a:spcPts val="0"/>
              </a:spcAft>
              <a:buNone/>
            </a:pPr>
            <a:endParaRPr sz="3600">
              <a:latin typeface="Century Gothic"/>
              <a:ea typeface="Century Gothic"/>
              <a:cs typeface="Century Gothic"/>
              <a:sym typeface="Century Gothic"/>
            </a:endParaRPr>
          </a:p>
          <a:p>
            <a:pPr marL="0" lvl="0" indent="0" algn="l" rtl="0">
              <a:spcBef>
                <a:spcPts val="0"/>
              </a:spcBef>
              <a:spcAft>
                <a:spcPts val="0"/>
              </a:spcAft>
              <a:buNone/>
            </a:pPr>
            <a:endParaRPr sz="3600">
              <a:latin typeface="Century Gothic"/>
              <a:ea typeface="Century Gothic"/>
              <a:cs typeface="Century Gothic"/>
              <a:sym typeface="Century Gothic"/>
            </a:endParaRPr>
          </a:p>
        </p:txBody>
      </p:sp>
      <p:sp>
        <p:nvSpPr>
          <p:cNvPr id="842" name="Google Shape;842;p70"/>
          <p:cNvSpPr/>
          <p:nvPr/>
        </p:nvSpPr>
        <p:spPr>
          <a:xfrm>
            <a:off x="10531775" y="3348175"/>
            <a:ext cx="6555600" cy="2008800"/>
          </a:xfrm>
          <a:prstGeom prst="roundRect">
            <a:avLst>
              <a:gd name="adj" fmla="val 16667"/>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Audio 2">
            <a:hlinkClick r:id="" action="ppaction://media"/>
            <a:extLst>
              <a:ext uri="{FF2B5EF4-FFF2-40B4-BE49-F238E27FC236}">
                <a16:creationId xmlns:a16="http://schemas.microsoft.com/office/drawing/2014/main" id="{4867AB3D-E1B6-7E46-BF44-8EB4092647F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3355300" y="12687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535"/>
    </mc:Choice>
    <mc:Fallback xmlns="">
      <p:transition spd="slow" advTm="58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9"/>
        </a:solidFill>
        <a:effectLst/>
      </p:bgPr>
    </p:bg>
    <p:spTree>
      <p:nvGrpSpPr>
        <p:cNvPr id="1" name="Shape 846"/>
        <p:cNvGrpSpPr/>
        <p:nvPr/>
      </p:nvGrpSpPr>
      <p:grpSpPr>
        <a:xfrm>
          <a:off x="0" y="0"/>
          <a:ext cx="0" cy="0"/>
          <a:chOff x="0" y="0"/>
          <a:chExt cx="0" cy="0"/>
        </a:xfrm>
      </p:grpSpPr>
      <p:sp>
        <p:nvSpPr>
          <p:cNvPr id="847" name="Google Shape;847;p71"/>
          <p:cNvSpPr/>
          <p:nvPr/>
        </p:nvSpPr>
        <p:spPr>
          <a:xfrm>
            <a:off x="21739364" y="13186438"/>
            <a:ext cx="571500" cy="450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Century Gothic"/>
              <a:buNone/>
            </a:pPr>
            <a:r>
              <a:rPr lang="en-US" sz="3300" b="0" i="0" u="none" strike="noStrike" cap="none">
                <a:solidFill>
                  <a:srgbClr val="FFFFFF"/>
                </a:solidFill>
                <a:latin typeface="Century Gothic"/>
                <a:ea typeface="Century Gothic"/>
                <a:cs typeface="Century Gothic"/>
                <a:sym typeface="Century Gothic"/>
              </a:rPr>
              <a:t>13</a:t>
            </a:r>
            <a:endParaRPr sz="3300" b="0" i="0" u="none" strike="noStrike" cap="none">
              <a:solidFill>
                <a:srgbClr val="FFFFFF"/>
              </a:solidFill>
              <a:latin typeface="Century Gothic"/>
              <a:ea typeface="Century Gothic"/>
              <a:cs typeface="Century Gothic"/>
              <a:sym typeface="Century Gothic"/>
            </a:endParaRPr>
          </a:p>
        </p:txBody>
      </p:sp>
      <p:sp>
        <p:nvSpPr>
          <p:cNvPr id="848" name="Google Shape;848;p71"/>
          <p:cNvSpPr txBox="1"/>
          <p:nvPr/>
        </p:nvSpPr>
        <p:spPr>
          <a:xfrm>
            <a:off x="2775188" y="-190775"/>
            <a:ext cx="18087600" cy="17433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6300"/>
              <a:buFont typeface="Century Gothic"/>
              <a:buNone/>
            </a:pPr>
            <a:r>
              <a:rPr lang="en-US" sz="6300">
                <a:solidFill>
                  <a:schemeClr val="dk1"/>
                </a:solidFill>
                <a:latin typeface="Century Gothic"/>
                <a:ea typeface="Century Gothic"/>
                <a:cs typeface="Century Gothic"/>
                <a:sym typeface="Century Gothic"/>
              </a:rPr>
              <a:t>Result &amp; Analysis - CNN with Transfer Learning </a:t>
            </a:r>
            <a:endParaRPr/>
          </a:p>
        </p:txBody>
      </p:sp>
      <p:graphicFrame>
        <p:nvGraphicFramePr>
          <p:cNvPr id="849" name="Google Shape;849;p71"/>
          <p:cNvGraphicFramePr/>
          <p:nvPr>
            <p:extLst>
              <p:ext uri="{D42A27DB-BD31-4B8C-83A1-F6EECF244321}">
                <p14:modId xmlns:p14="http://schemas.microsoft.com/office/powerpoint/2010/main" val="2668867386"/>
              </p:ext>
            </p:extLst>
          </p:nvPr>
        </p:nvGraphicFramePr>
        <p:xfrm>
          <a:off x="342044" y="1552525"/>
          <a:ext cx="12359100" cy="7394260"/>
        </p:xfrm>
        <a:graphic>
          <a:graphicData uri="http://schemas.openxmlformats.org/drawingml/2006/table">
            <a:tbl>
              <a:tblPr>
                <a:noFill/>
                <a:tableStyleId>{1AADD6C2-52BA-42FD-99FB-58C66A9E40E2}</a:tableStyleId>
              </a:tblPr>
              <a:tblGrid>
                <a:gridCol w="6055500">
                  <a:extLst>
                    <a:ext uri="{9D8B030D-6E8A-4147-A177-3AD203B41FA5}">
                      <a16:colId xmlns:a16="http://schemas.microsoft.com/office/drawing/2014/main" val="20000"/>
                    </a:ext>
                  </a:extLst>
                </a:gridCol>
                <a:gridCol w="3131250">
                  <a:extLst>
                    <a:ext uri="{9D8B030D-6E8A-4147-A177-3AD203B41FA5}">
                      <a16:colId xmlns:a16="http://schemas.microsoft.com/office/drawing/2014/main" val="20001"/>
                    </a:ext>
                  </a:extLst>
                </a:gridCol>
                <a:gridCol w="3172350">
                  <a:extLst>
                    <a:ext uri="{9D8B030D-6E8A-4147-A177-3AD203B41FA5}">
                      <a16:colId xmlns:a16="http://schemas.microsoft.com/office/drawing/2014/main" val="20002"/>
                    </a:ext>
                  </a:extLst>
                </a:gridCol>
              </a:tblGrid>
              <a:tr h="490700">
                <a:tc>
                  <a:txBody>
                    <a:bodyPr/>
                    <a:lstStyle/>
                    <a:p>
                      <a:pPr marL="0" lvl="0" indent="0" algn="ctr" rtl="0">
                        <a:spcBef>
                          <a:spcPts val="0"/>
                        </a:spcBef>
                        <a:spcAft>
                          <a:spcPts val="0"/>
                        </a:spcAft>
                        <a:buNone/>
                      </a:pPr>
                      <a:r>
                        <a:rPr lang="en-US" sz="2900">
                          <a:latin typeface="Times New Roman"/>
                          <a:ea typeface="Times New Roman"/>
                          <a:cs typeface="Times New Roman"/>
                          <a:sym typeface="Times New Roman"/>
                        </a:rPr>
                        <a:t>Models</a:t>
                      </a:r>
                      <a:endParaRPr sz="29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sz="2900">
                          <a:solidFill>
                            <a:schemeClr val="dk1"/>
                          </a:solidFill>
                          <a:latin typeface="Times New Roman"/>
                          <a:ea typeface="Times New Roman"/>
                          <a:cs typeface="Times New Roman"/>
                          <a:sym typeface="Times New Roman"/>
                        </a:rPr>
                        <a:t>Training accuracy</a:t>
                      </a:r>
                      <a:endParaRPr sz="29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sz="2900">
                          <a:solidFill>
                            <a:schemeClr val="dk1"/>
                          </a:solidFill>
                          <a:latin typeface="Times New Roman"/>
                          <a:ea typeface="Times New Roman"/>
                          <a:cs typeface="Times New Roman"/>
                          <a:sym typeface="Times New Roman"/>
                        </a:rPr>
                        <a:t>Validation accuracy</a:t>
                      </a:r>
                      <a:endParaRPr sz="2900">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0"/>
                  </a:ext>
                </a:extLst>
              </a:tr>
              <a:tr h="559525">
                <a:tc>
                  <a:txBody>
                    <a:bodyPr/>
                    <a:lstStyle/>
                    <a:p>
                      <a:pPr marL="0" lvl="0" indent="0" algn="ctr" rtl="0">
                        <a:spcBef>
                          <a:spcPts val="0"/>
                        </a:spcBef>
                        <a:spcAft>
                          <a:spcPts val="0"/>
                        </a:spcAft>
                        <a:buNone/>
                      </a:pPr>
                      <a:r>
                        <a:rPr lang="en-US" sz="2500">
                          <a:latin typeface="Times New Roman"/>
                          <a:ea typeface="Times New Roman"/>
                          <a:cs typeface="Times New Roman"/>
                          <a:sym typeface="Times New Roman"/>
                        </a:rPr>
                        <a:t>Basic CNN</a:t>
                      </a:r>
                      <a:endParaRPr sz="25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500">
                          <a:latin typeface="Times New Roman"/>
                          <a:ea typeface="Times New Roman"/>
                          <a:cs typeface="Times New Roman"/>
                          <a:sym typeface="Times New Roman"/>
                        </a:rPr>
                        <a:t>0.99</a:t>
                      </a:r>
                      <a:endParaRPr sz="25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sz="2500">
                          <a:solidFill>
                            <a:schemeClr val="dk1"/>
                          </a:solidFill>
                          <a:latin typeface="Times New Roman"/>
                          <a:ea typeface="Times New Roman"/>
                          <a:cs typeface="Times New Roman"/>
                          <a:sym typeface="Times New Roman"/>
                        </a:rPr>
                        <a:t>0.55</a:t>
                      </a:r>
                      <a:endParaRPr sz="2500">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1"/>
                  </a:ext>
                </a:extLst>
              </a:tr>
              <a:tr h="740675">
                <a:tc>
                  <a:txBody>
                    <a:bodyPr/>
                    <a:lstStyle/>
                    <a:p>
                      <a:pPr marL="0" lvl="0" indent="0" algn="ctr" rtl="0">
                        <a:spcBef>
                          <a:spcPts val="0"/>
                        </a:spcBef>
                        <a:spcAft>
                          <a:spcPts val="0"/>
                        </a:spcAft>
                        <a:buNone/>
                      </a:pPr>
                      <a:r>
                        <a:rPr lang="en-US" sz="2500">
                          <a:latin typeface="Times New Roman"/>
                          <a:ea typeface="Times New Roman"/>
                          <a:cs typeface="Times New Roman"/>
                          <a:sym typeface="Times New Roman"/>
                        </a:rPr>
                        <a:t>CNN with Regularization</a:t>
                      </a:r>
                      <a:endParaRPr sz="25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500">
                          <a:latin typeface="Times New Roman"/>
                          <a:ea typeface="Times New Roman"/>
                          <a:cs typeface="Times New Roman"/>
                          <a:sym typeface="Times New Roman"/>
                        </a:rPr>
                        <a:t>0.75</a:t>
                      </a:r>
                      <a:endParaRPr sz="25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500">
                          <a:latin typeface="Times New Roman"/>
                          <a:ea typeface="Times New Roman"/>
                          <a:cs typeface="Times New Roman"/>
                          <a:sym typeface="Times New Roman"/>
                        </a:rPr>
                        <a:t>0.56</a:t>
                      </a:r>
                      <a:endParaRPr sz="2500">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2"/>
                  </a:ext>
                </a:extLst>
              </a:tr>
              <a:tr h="740675">
                <a:tc>
                  <a:txBody>
                    <a:bodyPr/>
                    <a:lstStyle/>
                    <a:p>
                      <a:pPr marL="0" lvl="0" indent="0" algn="ctr" rtl="0">
                        <a:spcBef>
                          <a:spcPts val="0"/>
                        </a:spcBef>
                        <a:spcAft>
                          <a:spcPts val="0"/>
                        </a:spcAft>
                        <a:buNone/>
                      </a:pPr>
                      <a:r>
                        <a:rPr lang="en-US" sz="2500">
                          <a:latin typeface="Times New Roman"/>
                          <a:ea typeface="Times New Roman"/>
                          <a:cs typeface="Times New Roman"/>
                          <a:sym typeface="Times New Roman"/>
                        </a:rPr>
                        <a:t>Regularized CNN with Image Argumentation</a:t>
                      </a:r>
                      <a:endParaRPr sz="25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500">
                          <a:latin typeface="Times New Roman"/>
                          <a:ea typeface="Times New Roman"/>
                          <a:cs typeface="Times New Roman"/>
                          <a:sym typeface="Times New Roman"/>
                        </a:rPr>
                        <a:t>0.59</a:t>
                      </a:r>
                      <a:endParaRPr sz="25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500">
                          <a:latin typeface="Times New Roman"/>
                          <a:ea typeface="Times New Roman"/>
                          <a:cs typeface="Times New Roman"/>
                          <a:sym typeface="Times New Roman"/>
                        </a:rPr>
                        <a:t>0.58</a:t>
                      </a:r>
                      <a:endParaRPr sz="2500">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3"/>
                  </a:ext>
                </a:extLst>
              </a:tr>
              <a:tr h="740675">
                <a:tc>
                  <a:txBody>
                    <a:bodyPr/>
                    <a:lstStyle/>
                    <a:p>
                      <a:pPr marL="0" lvl="0" indent="0" algn="ctr" rtl="0">
                        <a:spcBef>
                          <a:spcPts val="0"/>
                        </a:spcBef>
                        <a:spcAft>
                          <a:spcPts val="0"/>
                        </a:spcAft>
                        <a:buNone/>
                      </a:pPr>
                      <a:r>
                        <a:rPr lang="en-US" sz="2500">
                          <a:latin typeface="Times New Roman"/>
                          <a:ea typeface="Times New Roman"/>
                          <a:cs typeface="Times New Roman"/>
                          <a:sym typeface="Times New Roman"/>
                        </a:rPr>
                        <a:t>Transfer Learning VGG16 (Feature Extractor)</a:t>
                      </a:r>
                      <a:endParaRPr sz="25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500">
                          <a:latin typeface="Times New Roman"/>
                          <a:ea typeface="Times New Roman"/>
                          <a:cs typeface="Times New Roman"/>
                          <a:sym typeface="Times New Roman"/>
                        </a:rPr>
                        <a:t>0.62</a:t>
                      </a:r>
                      <a:endParaRPr sz="25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500">
                          <a:latin typeface="Times New Roman"/>
                          <a:ea typeface="Times New Roman"/>
                          <a:cs typeface="Times New Roman"/>
                          <a:sym typeface="Times New Roman"/>
                        </a:rPr>
                        <a:t>0.61</a:t>
                      </a:r>
                      <a:endParaRPr sz="2500">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4"/>
                  </a:ext>
                </a:extLst>
              </a:tr>
              <a:tr h="740675">
                <a:tc>
                  <a:txBody>
                    <a:bodyPr/>
                    <a:lstStyle/>
                    <a:p>
                      <a:pPr marL="0" lvl="0" indent="0" algn="ctr" rtl="0">
                        <a:spcBef>
                          <a:spcPts val="0"/>
                        </a:spcBef>
                        <a:spcAft>
                          <a:spcPts val="0"/>
                        </a:spcAft>
                        <a:buClr>
                          <a:schemeClr val="dk1"/>
                        </a:buClr>
                        <a:buSzPts val="1100"/>
                        <a:buFont typeface="Arial"/>
                        <a:buNone/>
                      </a:pPr>
                      <a:r>
                        <a:rPr lang="en-US" sz="2500">
                          <a:solidFill>
                            <a:schemeClr val="dk1"/>
                          </a:solidFill>
                          <a:latin typeface="Times New Roman"/>
                          <a:ea typeface="Times New Roman"/>
                          <a:cs typeface="Times New Roman"/>
                          <a:sym typeface="Times New Roman"/>
                        </a:rPr>
                        <a:t>Transfer Learning VGG16 (Feature Extractor) with Argumentation</a:t>
                      </a:r>
                      <a:endParaRPr sz="25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500">
                          <a:latin typeface="Times New Roman"/>
                          <a:ea typeface="Times New Roman"/>
                          <a:cs typeface="Times New Roman"/>
                          <a:sym typeface="Times New Roman"/>
                        </a:rPr>
                        <a:t>0.62</a:t>
                      </a:r>
                      <a:endParaRPr sz="25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500">
                          <a:latin typeface="Times New Roman"/>
                          <a:ea typeface="Times New Roman"/>
                          <a:cs typeface="Times New Roman"/>
                          <a:sym typeface="Times New Roman"/>
                        </a:rPr>
                        <a:t>0.61</a:t>
                      </a:r>
                      <a:endParaRPr sz="2500">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5"/>
                  </a:ext>
                </a:extLst>
              </a:tr>
              <a:tr h="740675">
                <a:tc>
                  <a:txBody>
                    <a:bodyPr/>
                    <a:lstStyle/>
                    <a:p>
                      <a:pPr marL="0" lvl="0" indent="0" algn="ctr" rtl="0">
                        <a:spcBef>
                          <a:spcPts val="0"/>
                        </a:spcBef>
                        <a:spcAft>
                          <a:spcPts val="0"/>
                        </a:spcAft>
                        <a:buNone/>
                      </a:pPr>
                      <a:r>
                        <a:rPr lang="en-US" sz="2500">
                          <a:solidFill>
                            <a:schemeClr val="dk1"/>
                          </a:solidFill>
                          <a:latin typeface="Times New Roman"/>
                          <a:ea typeface="Times New Roman"/>
                          <a:cs typeface="Times New Roman"/>
                          <a:sym typeface="Times New Roman"/>
                        </a:rPr>
                        <a:t>Transfer Learning VGG16 with </a:t>
                      </a:r>
                      <a:r>
                        <a:rPr lang="en-US" sz="2500">
                          <a:latin typeface="Times New Roman"/>
                          <a:ea typeface="Times New Roman"/>
                          <a:cs typeface="Times New Roman"/>
                          <a:sym typeface="Times New Roman"/>
                        </a:rPr>
                        <a:t>Fine-Tuning and Argumentation</a:t>
                      </a:r>
                      <a:endParaRPr sz="25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500">
                          <a:latin typeface="Times New Roman"/>
                          <a:ea typeface="Times New Roman"/>
                          <a:cs typeface="Times New Roman"/>
                          <a:sym typeface="Times New Roman"/>
                        </a:rPr>
                        <a:t>0.62</a:t>
                      </a:r>
                      <a:endParaRPr sz="25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US" sz="2500" b="1">
                          <a:latin typeface="Times New Roman"/>
                          <a:ea typeface="Times New Roman"/>
                          <a:cs typeface="Times New Roman"/>
                          <a:sym typeface="Times New Roman"/>
                        </a:rPr>
                        <a:t>0.62</a:t>
                      </a:r>
                      <a:endParaRPr sz="2500" b="1">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6"/>
                  </a:ext>
                </a:extLst>
              </a:tr>
              <a:tr h="740675">
                <a:tc>
                  <a:txBody>
                    <a:bodyPr/>
                    <a:lstStyle/>
                    <a:p>
                      <a:pPr marL="0" lvl="0" indent="0" algn="ctr" rtl="0">
                        <a:spcBef>
                          <a:spcPts val="0"/>
                        </a:spcBef>
                        <a:spcAft>
                          <a:spcPts val="0"/>
                        </a:spcAft>
                        <a:buClr>
                          <a:schemeClr val="dk1"/>
                        </a:buClr>
                        <a:buSzPts val="1100"/>
                        <a:buFont typeface="Arial"/>
                        <a:buNone/>
                      </a:pPr>
                      <a:r>
                        <a:rPr lang="en-US" sz="2500">
                          <a:solidFill>
                            <a:schemeClr val="dk1"/>
                          </a:solidFill>
                          <a:latin typeface="Times New Roman"/>
                          <a:ea typeface="Times New Roman"/>
                          <a:cs typeface="Times New Roman"/>
                          <a:sym typeface="Times New Roman"/>
                        </a:rPr>
                        <a:t>Transfer Learning InceptionResNetV2 with Fine-Tuning and Argumentation</a:t>
                      </a:r>
                      <a:endParaRPr sz="2500">
                        <a:latin typeface="Times New Roman"/>
                        <a:ea typeface="Times New Roman"/>
                        <a:cs typeface="Times New Roman"/>
                        <a:sym typeface="Times New Roman"/>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500">
                          <a:latin typeface="Times New Roman"/>
                          <a:ea typeface="Times New Roman"/>
                          <a:cs typeface="Times New Roman"/>
                          <a:sym typeface="Times New Roman"/>
                        </a:rPr>
                        <a:t>0.66</a:t>
                      </a:r>
                      <a:endParaRPr sz="2500">
                        <a:latin typeface="Times New Roman"/>
                        <a:ea typeface="Times New Roman"/>
                        <a:cs typeface="Times New Roman"/>
                        <a:sym typeface="Times New Roman"/>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500" b="1">
                          <a:latin typeface="Times New Roman"/>
                          <a:ea typeface="Times New Roman"/>
                          <a:cs typeface="Times New Roman"/>
                          <a:sym typeface="Times New Roman"/>
                        </a:rPr>
                        <a:t>0.62</a:t>
                      </a:r>
                      <a:endParaRPr sz="2500" b="1">
                        <a:latin typeface="Times New Roman"/>
                        <a:ea typeface="Times New Roman"/>
                        <a:cs typeface="Times New Roman"/>
                        <a:sym typeface="Times New Roman"/>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740675">
                <a:tc>
                  <a:txBody>
                    <a:bodyPr/>
                    <a:lstStyle/>
                    <a:p>
                      <a:pPr marL="0" lvl="0" indent="0" algn="ctr" rtl="0">
                        <a:spcBef>
                          <a:spcPts val="0"/>
                        </a:spcBef>
                        <a:spcAft>
                          <a:spcPts val="0"/>
                        </a:spcAft>
                        <a:buNone/>
                      </a:pPr>
                      <a:r>
                        <a:rPr lang="en-US" sz="2500">
                          <a:solidFill>
                            <a:schemeClr val="dk1"/>
                          </a:solidFill>
                          <a:latin typeface="Times New Roman"/>
                          <a:ea typeface="Times New Roman"/>
                          <a:cs typeface="Times New Roman"/>
                          <a:sym typeface="Times New Roman"/>
                        </a:rPr>
                        <a:t>Transfer Learning InceptionV3 with Fine-Tuning and Argumentation</a:t>
                      </a:r>
                      <a:endParaRPr sz="2500">
                        <a:solidFill>
                          <a:schemeClr val="dk1"/>
                        </a:solidFill>
                        <a:latin typeface="Times New Roman"/>
                        <a:ea typeface="Times New Roman"/>
                        <a:cs typeface="Times New Roman"/>
                        <a:sym typeface="Times New Roman"/>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500">
                          <a:latin typeface="Times New Roman"/>
                          <a:ea typeface="Times New Roman"/>
                          <a:cs typeface="Times New Roman"/>
                          <a:sym typeface="Times New Roman"/>
                        </a:rPr>
                        <a:t>0.64</a:t>
                      </a:r>
                      <a:endParaRPr sz="2500">
                        <a:latin typeface="Times New Roman"/>
                        <a:ea typeface="Times New Roman"/>
                        <a:cs typeface="Times New Roman"/>
                        <a:sym typeface="Times New Roman"/>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500" b="1" dirty="0">
                          <a:latin typeface="Times New Roman"/>
                          <a:ea typeface="Times New Roman"/>
                          <a:cs typeface="Times New Roman"/>
                          <a:sym typeface="Times New Roman"/>
                        </a:rPr>
                        <a:t>0.61</a:t>
                      </a:r>
                      <a:endParaRPr sz="2500" b="1" dirty="0">
                        <a:latin typeface="Times New Roman"/>
                        <a:ea typeface="Times New Roman"/>
                        <a:cs typeface="Times New Roman"/>
                        <a:sym typeface="Times New Roman"/>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850" name="Google Shape;850;p71"/>
          <p:cNvPicPr preferRelativeResize="0"/>
          <p:nvPr/>
        </p:nvPicPr>
        <p:blipFill>
          <a:blip r:embed="rId5">
            <a:alphaModFix/>
          </a:blip>
          <a:stretch>
            <a:fillRect/>
          </a:stretch>
        </p:blipFill>
        <p:spPr>
          <a:xfrm>
            <a:off x="5835438" y="9005075"/>
            <a:ext cx="6844630" cy="4470275"/>
          </a:xfrm>
          <a:prstGeom prst="rect">
            <a:avLst/>
          </a:prstGeom>
          <a:noFill/>
          <a:ln>
            <a:noFill/>
          </a:ln>
        </p:spPr>
      </p:pic>
      <p:pic>
        <p:nvPicPr>
          <p:cNvPr id="851" name="Google Shape;851;p71"/>
          <p:cNvPicPr preferRelativeResize="0"/>
          <p:nvPr/>
        </p:nvPicPr>
        <p:blipFill>
          <a:blip r:embed="rId6">
            <a:alphaModFix/>
          </a:blip>
          <a:stretch>
            <a:fillRect/>
          </a:stretch>
        </p:blipFill>
        <p:spPr>
          <a:xfrm>
            <a:off x="14389824" y="8956600"/>
            <a:ext cx="6472988" cy="4567234"/>
          </a:xfrm>
          <a:prstGeom prst="rect">
            <a:avLst/>
          </a:prstGeom>
          <a:noFill/>
          <a:ln>
            <a:noFill/>
          </a:ln>
        </p:spPr>
      </p:pic>
      <p:sp>
        <p:nvSpPr>
          <p:cNvPr id="852" name="Google Shape;852;p71"/>
          <p:cNvSpPr/>
          <p:nvPr/>
        </p:nvSpPr>
        <p:spPr>
          <a:xfrm>
            <a:off x="5835450" y="9556150"/>
            <a:ext cx="2362200" cy="324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1"/>
          <p:cNvSpPr/>
          <p:nvPr/>
        </p:nvSpPr>
        <p:spPr>
          <a:xfrm>
            <a:off x="320968" y="7096708"/>
            <a:ext cx="12359100" cy="945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4" name="Google Shape;854;p71"/>
          <p:cNvPicPr preferRelativeResize="0"/>
          <p:nvPr/>
        </p:nvPicPr>
        <p:blipFill>
          <a:blip r:embed="rId7">
            <a:alphaModFix/>
          </a:blip>
          <a:stretch>
            <a:fillRect/>
          </a:stretch>
        </p:blipFill>
        <p:spPr>
          <a:xfrm>
            <a:off x="12989233" y="3338233"/>
            <a:ext cx="11168069" cy="4470300"/>
          </a:xfrm>
          <a:prstGeom prst="rect">
            <a:avLst/>
          </a:prstGeom>
          <a:noFill/>
          <a:ln>
            <a:noFill/>
          </a:ln>
        </p:spPr>
      </p:pic>
      <p:sp>
        <p:nvSpPr>
          <p:cNvPr id="855" name="Google Shape;855;p71"/>
          <p:cNvSpPr/>
          <p:nvPr/>
        </p:nvSpPr>
        <p:spPr>
          <a:xfrm rot="8323039">
            <a:off x="12727667" y="8919382"/>
            <a:ext cx="3576221" cy="554189"/>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1"/>
          <p:cNvSpPr/>
          <p:nvPr/>
        </p:nvSpPr>
        <p:spPr>
          <a:xfrm rot="-5400000">
            <a:off x="12744436" y="6709558"/>
            <a:ext cx="397200" cy="1322100"/>
          </a:xfrm>
          <a:prstGeom prst="down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Audio 2">
            <a:hlinkClick r:id="" action="ppaction://media"/>
            <a:extLst>
              <a:ext uri="{FF2B5EF4-FFF2-40B4-BE49-F238E27FC236}">
                <a16:creationId xmlns:a16="http://schemas.microsoft.com/office/drawing/2014/main" id="{E2099E28-DE89-C442-BDE9-ECB9C010CCA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3355300" y="12687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153"/>
    </mc:Choice>
    <mc:Fallback xmlns="">
      <p:transition spd="slow" advTm="46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9"/>
        </a:solidFill>
        <a:effectLst/>
      </p:bgPr>
    </p:bg>
    <p:spTree>
      <p:nvGrpSpPr>
        <p:cNvPr id="1" name="Shape 860"/>
        <p:cNvGrpSpPr/>
        <p:nvPr/>
      </p:nvGrpSpPr>
      <p:grpSpPr>
        <a:xfrm>
          <a:off x="0" y="0"/>
          <a:ext cx="0" cy="0"/>
          <a:chOff x="0" y="0"/>
          <a:chExt cx="0" cy="0"/>
        </a:xfrm>
      </p:grpSpPr>
      <p:sp>
        <p:nvSpPr>
          <p:cNvPr id="861" name="Google Shape;861;p72"/>
          <p:cNvSpPr/>
          <p:nvPr/>
        </p:nvSpPr>
        <p:spPr>
          <a:xfrm>
            <a:off x="21739364" y="13186438"/>
            <a:ext cx="571500" cy="450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Century Gothic"/>
              <a:buNone/>
            </a:pPr>
            <a:r>
              <a:rPr lang="en-US" sz="3300" b="0" i="0" u="none" strike="noStrike" cap="none">
                <a:solidFill>
                  <a:srgbClr val="FFFFFF"/>
                </a:solidFill>
                <a:latin typeface="Century Gothic"/>
                <a:ea typeface="Century Gothic"/>
                <a:cs typeface="Century Gothic"/>
                <a:sym typeface="Century Gothic"/>
              </a:rPr>
              <a:t>13</a:t>
            </a:r>
            <a:endParaRPr sz="3300" b="0" i="0" u="none" strike="noStrike" cap="none">
              <a:solidFill>
                <a:srgbClr val="FFFFFF"/>
              </a:solidFill>
              <a:latin typeface="Century Gothic"/>
              <a:ea typeface="Century Gothic"/>
              <a:cs typeface="Century Gothic"/>
              <a:sym typeface="Century Gothic"/>
            </a:endParaRPr>
          </a:p>
        </p:txBody>
      </p:sp>
      <p:sp>
        <p:nvSpPr>
          <p:cNvPr id="862" name="Google Shape;862;p72"/>
          <p:cNvSpPr txBox="1"/>
          <p:nvPr/>
        </p:nvSpPr>
        <p:spPr>
          <a:xfrm>
            <a:off x="-152400" y="-153600"/>
            <a:ext cx="22631400" cy="17145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6300"/>
              <a:buFont typeface="Century Gothic"/>
              <a:buNone/>
            </a:pPr>
            <a:r>
              <a:rPr lang="en-US" sz="6300">
                <a:solidFill>
                  <a:schemeClr val="dk1"/>
                </a:solidFill>
                <a:latin typeface="Century Gothic"/>
                <a:ea typeface="Century Gothic"/>
                <a:cs typeface="Century Gothic"/>
                <a:sym typeface="Century Gothic"/>
              </a:rPr>
              <a:t>Result &amp; Analysis - Visualize the Intermediate Layers </a:t>
            </a:r>
            <a:endParaRPr/>
          </a:p>
        </p:txBody>
      </p:sp>
      <p:sp>
        <p:nvSpPr>
          <p:cNvPr id="863" name="Google Shape;863;p72"/>
          <p:cNvSpPr/>
          <p:nvPr/>
        </p:nvSpPr>
        <p:spPr>
          <a:xfrm>
            <a:off x="21763566" y="13281210"/>
            <a:ext cx="571500" cy="450900"/>
          </a:xfrm>
          <a:prstGeom prst="rect">
            <a:avLst/>
          </a:prstGeom>
          <a:noFill/>
          <a:ln>
            <a:noFill/>
          </a:ln>
        </p:spPr>
        <p:txBody>
          <a:bodyPr spcFirstLastPara="1" wrap="square" lIns="0" tIns="0" rIns="0" bIns="0" anchor="t" anchorCtr="0">
            <a:noAutofit/>
          </a:bodyPr>
          <a:lstStyle/>
          <a:p>
            <a:pPr marL="0" marR="0" lvl="0" indent="0" algn="ctr" rtl="0">
              <a:lnSpc>
                <a:spcPct val="117857"/>
              </a:lnSpc>
              <a:spcBef>
                <a:spcPts val="0"/>
              </a:spcBef>
              <a:spcAft>
                <a:spcPts val="0"/>
              </a:spcAft>
              <a:buClr>
                <a:schemeClr val="lt1"/>
              </a:buClr>
              <a:buSzPts val="2800"/>
              <a:buFont typeface="Century Gothic"/>
              <a:buNone/>
            </a:pPr>
            <a:r>
              <a:rPr lang="en-US" sz="2800" b="0" i="0" u="none" strike="noStrike" cap="none">
                <a:solidFill>
                  <a:schemeClr val="lt1"/>
                </a:solidFill>
                <a:latin typeface="Century Gothic"/>
                <a:ea typeface="Century Gothic"/>
                <a:cs typeface="Century Gothic"/>
                <a:sym typeface="Century Gothic"/>
              </a:rPr>
              <a:t>1</a:t>
            </a:r>
            <a:r>
              <a:rPr lang="en-US" sz="2800">
                <a:solidFill>
                  <a:schemeClr val="lt1"/>
                </a:solidFill>
                <a:latin typeface="Century Gothic"/>
                <a:ea typeface="Century Gothic"/>
                <a:cs typeface="Century Gothic"/>
                <a:sym typeface="Century Gothic"/>
              </a:rPr>
              <a:t>5</a:t>
            </a:r>
            <a:endParaRPr sz="2800" b="0" i="0" u="none" strike="noStrike" cap="none">
              <a:solidFill>
                <a:schemeClr val="lt1"/>
              </a:solidFill>
              <a:latin typeface="Century Gothic"/>
              <a:ea typeface="Century Gothic"/>
              <a:cs typeface="Century Gothic"/>
              <a:sym typeface="Century Gothic"/>
            </a:endParaRPr>
          </a:p>
        </p:txBody>
      </p:sp>
      <p:pic>
        <p:nvPicPr>
          <p:cNvPr id="864" name="Google Shape;864;p72"/>
          <p:cNvPicPr preferRelativeResize="0"/>
          <p:nvPr/>
        </p:nvPicPr>
        <p:blipFill>
          <a:blip r:embed="rId5">
            <a:alphaModFix/>
          </a:blip>
          <a:stretch>
            <a:fillRect/>
          </a:stretch>
        </p:blipFill>
        <p:spPr>
          <a:xfrm>
            <a:off x="152400" y="3181250"/>
            <a:ext cx="11506199" cy="1923875"/>
          </a:xfrm>
          <a:prstGeom prst="rect">
            <a:avLst/>
          </a:prstGeom>
          <a:noFill/>
          <a:ln>
            <a:noFill/>
          </a:ln>
        </p:spPr>
      </p:pic>
      <p:pic>
        <p:nvPicPr>
          <p:cNvPr id="865" name="Google Shape;865;p72"/>
          <p:cNvPicPr preferRelativeResize="0"/>
          <p:nvPr/>
        </p:nvPicPr>
        <p:blipFill>
          <a:blip r:embed="rId6">
            <a:alphaModFix/>
          </a:blip>
          <a:stretch>
            <a:fillRect/>
          </a:stretch>
        </p:blipFill>
        <p:spPr>
          <a:xfrm>
            <a:off x="152388" y="5474000"/>
            <a:ext cx="11506229" cy="1923875"/>
          </a:xfrm>
          <a:prstGeom prst="rect">
            <a:avLst/>
          </a:prstGeom>
          <a:noFill/>
          <a:ln>
            <a:noFill/>
          </a:ln>
        </p:spPr>
      </p:pic>
      <p:pic>
        <p:nvPicPr>
          <p:cNvPr id="866" name="Google Shape;866;p72"/>
          <p:cNvPicPr preferRelativeResize="0"/>
          <p:nvPr/>
        </p:nvPicPr>
        <p:blipFill>
          <a:blip r:embed="rId7">
            <a:alphaModFix/>
          </a:blip>
          <a:stretch>
            <a:fillRect/>
          </a:stretch>
        </p:blipFill>
        <p:spPr>
          <a:xfrm>
            <a:off x="3814375" y="1390875"/>
            <a:ext cx="1562875" cy="1610150"/>
          </a:xfrm>
          <a:prstGeom prst="rect">
            <a:avLst/>
          </a:prstGeom>
          <a:noFill/>
          <a:ln>
            <a:noFill/>
          </a:ln>
        </p:spPr>
      </p:pic>
      <p:pic>
        <p:nvPicPr>
          <p:cNvPr id="867" name="Google Shape;867;p72"/>
          <p:cNvPicPr preferRelativeResize="0"/>
          <p:nvPr/>
        </p:nvPicPr>
        <p:blipFill>
          <a:blip r:embed="rId8">
            <a:alphaModFix/>
          </a:blip>
          <a:stretch>
            <a:fillRect/>
          </a:stretch>
        </p:blipFill>
        <p:spPr>
          <a:xfrm>
            <a:off x="5" y="7766746"/>
            <a:ext cx="12163675" cy="4158875"/>
          </a:xfrm>
          <a:prstGeom prst="rect">
            <a:avLst/>
          </a:prstGeom>
          <a:noFill/>
          <a:ln>
            <a:noFill/>
          </a:ln>
        </p:spPr>
      </p:pic>
      <p:pic>
        <p:nvPicPr>
          <p:cNvPr id="868" name="Google Shape;868;p72"/>
          <p:cNvPicPr preferRelativeResize="0"/>
          <p:nvPr/>
        </p:nvPicPr>
        <p:blipFill>
          <a:blip r:embed="rId9">
            <a:alphaModFix/>
          </a:blip>
          <a:stretch>
            <a:fillRect/>
          </a:stretch>
        </p:blipFill>
        <p:spPr>
          <a:xfrm>
            <a:off x="12316063" y="8406088"/>
            <a:ext cx="12163712" cy="4158875"/>
          </a:xfrm>
          <a:prstGeom prst="rect">
            <a:avLst/>
          </a:prstGeom>
          <a:noFill/>
          <a:ln>
            <a:noFill/>
          </a:ln>
        </p:spPr>
      </p:pic>
      <p:pic>
        <p:nvPicPr>
          <p:cNvPr id="869" name="Google Shape;869;p72"/>
          <p:cNvPicPr preferRelativeResize="0"/>
          <p:nvPr/>
        </p:nvPicPr>
        <p:blipFill>
          <a:blip r:embed="rId10">
            <a:alphaModFix/>
          </a:blip>
          <a:stretch>
            <a:fillRect/>
          </a:stretch>
        </p:blipFill>
        <p:spPr>
          <a:xfrm>
            <a:off x="12505975" y="4653638"/>
            <a:ext cx="11592351" cy="3304950"/>
          </a:xfrm>
          <a:prstGeom prst="rect">
            <a:avLst/>
          </a:prstGeom>
          <a:noFill/>
          <a:ln>
            <a:noFill/>
          </a:ln>
        </p:spPr>
      </p:pic>
      <p:pic>
        <p:nvPicPr>
          <p:cNvPr id="870" name="Google Shape;870;p72"/>
          <p:cNvPicPr preferRelativeResize="0"/>
          <p:nvPr/>
        </p:nvPicPr>
        <p:blipFill>
          <a:blip r:embed="rId11">
            <a:alphaModFix/>
          </a:blip>
          <a:stretch>
            <a:fillRect/>
          </a:stretch>
        </p:blipFill>
        <p:spPr>
          <a:xfrm>
            <a:off x="13620750" y="1390875"/>
            <a:ext cx="9922666" cy="2828925"/>
          </a:xfrm>
          <a:prstGeom prst="rect">
            <a:avLst/>
          </a:prstGeom>
          <a:noFill/>
          <a:ln>
            <a:noFill/>
          </a:ln>
        </p:spPr>
      </p:pic>
      <p:sp>
        <p:nvSpPr>
          <p:cNvPr id="871" name="Google Shape;871;p72"/>
          <p:cNvSpPr/>
          <p:nvPr/>
        </p:nvSpPr>
        <p:spPr>
          <a:xfrm>
            <a:off x="4310063" y="3001025"/>
            <a:ext cx="571500" cy="628500"/>
          </a:xfrm>
          <a:prstGeom prst="down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2"/>
          <p:cNvSpPr/>
          <p:nvPr/>
        </p:nvSpPr>
        <p:spPr>
          <a:xfrm>
            <a:off x="4310063" y="5069638"/>
            <a:ext cx="571500" cy="628500"/>
          </a:xfrm>
          <a:prstGeom prst="down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2"/>
          <p:cNvSpPr/>
          <p:nvPr/>
        </p:nvSpPr>
        <p:spPr>
          <a:xfrm>
            <a:off x="4310050" y="7397875"/>
            <a:ext cx="571500" cy="628500"/>
          </a:xfrm>
          <a:prstGeom prst="down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2"/>
          <p:cNvSpPr/>
          <p:nvPr/>
        </p:nvSpPr>
        <p:spPr>
          <a:xfrm rot="10800000">
            <a:off x="18483263" y="7766750"/>
            <a:ext cx="571500" cy="628500"/>
          </a:xfrm>
          <a:prstGeom prst="down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2"/>
          <p:cNvSpPr/>
          <p:nvPr/>
        </p:nvSpPr>
        <p:spPr>
          <a:xfrm rot="10800000">
            <a:off x="18197513" y="4025150"/>
            <a:ext cx="571500" cy="628500"/>
          </a:xfrm>
          <a:prstGeom prst="down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2"/>
          <p:cNvSpPr/>
          <p:nvPr/>
        </p:nvSpPr>
        <p:spPr>
          <a:xfrm rot="10800000">
            <a:off x="22083713" y="946850"/>
            <a:ext cx="571500" cy="628500"/>
          </a:xfrm>
          <a:prstGeom prst="down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2"/>
          <p:cNvSpPr/>
          <p:nvPr/>
        </p:nvSpPr>
        <p:spPr>
          <a:xfrm rot="261012">
            <a:off x="5705841" y="12311398"/>
            <a:ext cx="10219843" cy="1260937"/>
          </a:xfrm>
          <a:prstGeom prst="curvedUpArrow">
            <a:avLst>
              <a:gd name="adj1" fmla="val 25000"/>
              <a:gd name="adj2" fmla="val 50000"/>
              <a:gd name="adj3" fmla="val 25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2"/>
          <p:cNvSpPr/>
          <p:nvPr/>
        </p:nvSpPr>
        <p:spPr>
          <a:xfrm>
            <a:off x="10115550" y="6267450"/>
            <a:ext cx="1047900" cy="11304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2"/>
          <p:cNvSpPr/>
          <p:nvPr/>
        </p:nvSpPr>
        <p:spPr>
          <a:xfrm>
            <a:off x="7243050" y="5380775"/>
            <a:ext cx="1047900" cy="11304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2"/>
          <p:cNvSpPr/>
          <p:nvPr/>
        </p:nvSpPr>
        <p:spPr>
          <a:xfrm>
            <a:off x="3063575" y="6142775"/>
            <a:ext cx="1047900" cy="11304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Audio 2">
            <a:hlinkClick r:id="" action="ppaction://media"/>
            <a:extLst>
              <a:ext uri="{FF2B5EF4-FFF2-40B4-BE49-F238E27FC236}">
                <a16:creationId xmlns:a16="http://schemas.microsoft.com/office/drawing/2014/main" id="{1AC56E84-712A-8747-9AFB-6C204D690EE2}"/>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23355300" y="12687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770"/>
    </mc:Choice>
    <mc:Fallback xmlns="">
      <p:transition spd="slow" advTm="35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9"/>
        </a:solidFill>
        <a:effectLst/>
      </p:bgPr>
    </p:bg>
    <p:spTree>
      <p:nvGrpSpPr>
        <p:cNvPr id="1" name="Shape 884"/>
        <p:cNvGrpSpPr/>
        <p:nvPr/>
      </p:nvGrpSpPr>
      <p:grpSpPr>
        <a:xfrm>
          <a:off x="0" y="0"/>
          <a:ext cx="0" cy="0"/>
          <a:chOff x="0" y="0"/>
          <a:chExt cx="0" cy="0"/>
        </a:xfrm>
      </p:grpSpPr>
      <p:sp>
        <p:nvSpPr>
          <p:cNvPr id="885" name="Google Shape;885;p73"/>
          <p:cNvSpPr/>
          <p:nvPr/>
        </p:nvSpPr>
        <p:spPr>
          <a:xfrm>
            <a:off x="21739364" y="13186438"/>
            <a:ext cx="571500" cy="450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3300"/>
              <a:buFont typeface="Century Gothic"/>
              <a:buNone/>
            </a:pPr>
            <a:r>
              <a:rPr lang="en-US" sz="3300" b="0" i="0" u="none" strike="noStrike" cap="none">
                <a:solidFill>
                  <a:srgbClr val="FFFFFF"/>
                </a:solidFill>
                <a:latin typeface="Century Gothic"/>
                <a:ea typeface="Century Gothic"/>
                <a:cs typeface="Century Gothic"/>
                <a:sym typeface="Century Gothic"/>
              </a:rPr>
              <a:t>13</a:t>
            </a:r>
            <a:endParaRPr sz="3300" b="0" i="0" u="none" strike="noStrike" cap="none">
              <a:solidFill>
                <a:srgbClr val="FFFFFF"/>
              </a:solidFill>
              <a:latin typeface="Century Gothic"/>
              <a:ea typeface="Century Gothic"/>
              <a:cs typeface="Century Gothic"/>
              <a:sym typeface="Century Gothic"/>
            </a:endParaRPr>
          </a:p>
        </p:txBody>
      </p:sp>
      <p:sp>
        <p:nvSpPr>
          <p:cNvPr id="886" name="Google Shape;886;p73"/>
          <p:cNvSpPr txBox="1"/>
          <p:nvPr/>
        </p:nvSpPr>
        <p:spPr>
          <a:xfrm>
            <a:off x="3395675" y="0"/>
            <a:ext cx="18087600" cy="17433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6300"/>
              <a:buFont typeface="Century Gothic"/>
              <a:buNone/>
            </a:pPr>
            <a:r>
              <a:rPr lang="en-US" sz="6300">
                <a:solidFill>
                  <a:schemeClr val="dk1"/>
                </a:solidFill>
                <a:latin typeface="Century Gothic"/>
                <a:ea typeface="Century Gothic"/>
                <a:cs typeface="Century Gothic"/>
                <a:sym typeface="Century Gothic"/>
              </a:rPr>
              <a:t>Result &amp; Analysis - Class Activation Maps</a:t>
            </a:r>
            <a:endParaRPr/>
          </a:p>
        </p:txBody>
      </p:sp>
      <p:grpSp>
        <p:nvGrpSpPr>
          <p:cNvPr id="887" name="Google Shape;887;p73"/>
          <p:cNvGrpSpPr/>
          <p:nvPr/>
        </p:nvGrpSpPr>
        <p:grpSpPr>
          <a:xfrm>
            <a:off x="13935182" y="12860038"/>
            <a:ext cx="18539334" cy="793368"/>
            <a:chOff x="5844666" y="12917665"/>
            <a:chExt cx="18539334" cy="793368"/>
          </a:xfrm>
        </p:grpSpPr>
        <p:sp>
          <p:nvSpPr>
            <p:cNvPr id="888" name="Google Shape;888;p73"/>
            <p:cNvSpPr/>
            <p:nvPr/>
          </p:nvSpPr>
          <p:spPr>
            <a:xfrm>
              <a:off x="5844666" y="12917665"/>
              <a:ext cx="18539334" cy="793368"/>
            </a:xfrm>
            <a:custGeom>
              <a:avLst/>
              <a:gdLst/>
              <a:ahLst/>
              <a:cxnLst/>
              <a:rect l="l" t="t" r="r" b="b"/>
              <a:pathLst>
                <a:path w="21600" h="21600" extrusionOk="0">
                  <a:moveTo>
                    <a:pt x="0" y="0"/>
                  </a:moveTo>
                  <a:close/>
                  <a:moveTo>
                    <a:pt x="18194" y="5737"/>
                  </a:moveTo>
                  <a:lnTo>
                    <a:pt x="17969" y="10835"/>
                  </a:lnTo>
                  <a:cubicBezTo>
                    <a:pt x="17715" y="16563"/>
                    <a:pt x="17376" y="19765"/>
                    <a:pt x="17023" y="19765"/>
                  </a:cubicBezTo>
                  <a:lnTo>
                    <a:pt x="17023" y="19765"/>
                  </a:lnTo>
                  <a:lnTo>
                    <a:pt x="0" y="21600"/>
                  </a:lnTo>
                  <a:lnTo>
                    <a:pt x="21600" y="21600"/>
                  </a:lnTo>
                  <a:lnTo>
                    <a:pt x="21600" y="19765"/>
                  </a:lnTo>
                  <a:lnTo>
                    <a:pt x="20656" y="19765"/>
                  </a:lnTo>
                  <a:cubicBezTo>
                    <a:pt x="20355" y="19765"/>
                    <a:pt x="20061" y="17418"/>
                    <a:pt x="19823" y="13094"/>
                  </a:cubicBezTo>
                  <a:lnTo>
                    <a:pt x="19823" y="13094"/>
                  </a:lnTo>
                  <a:lnTo>
                    <a:pt x="19337" y="4285"/>
                  </a:lnTo>
                  <a:cubicBezTo>
                    <a:pt x="19184" y="1508"/>
                    <a:pt x="18995" y="0"/>
                    <a:pt x="18801" y="0"/>
                  </a:cubicBezTo>
                  <a:lnTo>
                    <a:pt x="18801" y="0"/>
                  </a:lnTo>
                  <a:cubicBezTo>
                    <a:pt x="18575" y="0"/>
                    <a:pt x="18357" y="2057"/>
                    <a:pt x="18194" y="5737"/>
                  </a:cubicBezTo>
                  <a:close/>
                </a:path>
              </a:pathLst>
            </a:custGeom>
            <a:gradFill>
              <a:gsLst>
                <a:gs pos="0">
                  <a:srgbClr val="7E8899"/>
                </a:gs>
                <a:gs pos="100000">
                  <a:srgbClr val="485363"/>
                </a:gs>
              </a:gsLst>
              <a:lin ang="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200"/>
                <a:buFont typeface="Helvetica Neue"/>
                <a:buNone/>
              </a:pPr>
              <a:endParaRPr sz="4200" b="0" i="0" u="none" strike="noStrike" cap="none">
                <a:solidFill>
                  <a:srgbClr val="000000"/>
                </a:solidFill>
                <a:latin typeface="Gill Sans"/>
                <a:ea typeface="Gill Sans"/>
                <a:cs typeface="Gill Sans"/>
                <a:sym typeface="Gill Sans"/>
              </a:endParaRPr>
            </a:p>
          </p:txBody>
        </p:sp>
        <p:sp>
          <p:nvSpPr>
            <p:cNvPr id="889" name="Google Shape;889;p73"/>
            <p:cNvSpPr/>
            <p:nvPr/>
          </p:nvSpPr>
          <p:spPr>
            <a:xfrm>
              <a:off x="21674050" y="13186438"/>
              <a:ext cx="571500" cy="450900"/>
            </a:xfrm>
            <a:prstGeom prst="rect">
              <a:avLst/>
            </a:prstGeom>
            <a:noFill/>
            <a:ln>
              <a:noFill/>
            </a:ln>
          </p:spPr>
          <p:txBody>
            <a:bodyPr spcFirstLastPara="1" wrap="square" lIns="0" tIns="0" rIns="0" bIns="0" anchor="t" anchorCtr="0">
              <a:noAutofit/>
            </a:bodyPr>
            <a:lstStyle/>
            <a:p>
              <a:pPr marL="0" marR="0" lvl="0" indent="0" algn="ctr" rtl="0">
                <a:lnSpc>
                  <a:spcPct val="117857"/>
                </a:lnSpc>
                <a:spcBef>
                  <a:spcPts val="0"/>
                </a:spcBef>
                <a:spcAft>
                  <a:spcPts val="0"/>
                </a:spcAft>
                <a:buClr>
                  <a:schemeClr val="lt1"/>
                </a:buClr>
                <a:buSzPts val="2800"/>
                <a:buFont typeface="Century Gothic"/>
                <a:buNone/>
              </a:pPr>
              <a:r>
                <a:rPr lang="en-US" sz="2800" b="0" i="0" u="none" strike="noStrike" cap="none">
                  <a:solidFill>
                    <a:schemeClr val="lt1"/>
                  </a:solidFill>
                  <a:latin typeface="Century Gothic"/>
                  <a:ea typeface="Century Gothic"/>
                  <a:cs typeface="Century Gothic"/>
                  <a:sym typeface="Century Gothic"/>
                </a:rPr>
                <a:t>1</a:t>
              </a:r>
              <a:r>
                <a:rPr lang="en-US" sz="2800">
                  <a:solidFill>
                    <a:schemeClr val="lt1"/>
                  </a:solidFill>
                  <a:latin typeface="Century Gothic"/>
                  <a:ea typeface="Century Gothic"/>
                  <a:cs typeface="Century Gothic"/>
                  <a:sym typeface="Century Gothic"/>
                </a:rPr>
                <a:t>6</a:t>
              </a:r>
              <a:endParaRPr sz="2800" b="0" i="0" u="none" strike="noStrike" cap="none">
                <a:solidFill>
                  <a:schemeClr val="lt1"/>
                </a:solidFill>
                <a:latin typeface="Century Gothic"/>
                <a:ea typeface="Century Gothic"/>
                <a:cs typeface="Century Gothic"/>
                <a:sym typeface="Century Gothic"/>
              </a:endParaRPr>
            </a:p>
          </p:txBody>
        </p:sp>
      </p:grpSp>
      <p:sp>
        <p:nvSpPr>
          <p:cNvPr id="890" name="Google Shape;890;p73"/>
          <p:cNvSpPr/>
          <p:nvPr/>
        </p:nvSpPr>
        <p:spPr>
          <a:xfrm>
            <a:off x="9534525" y="1515500"/>
            <a:ext cx="3324300" cy="1064400"/>
          </a:xfrm>
          <a:prstGeom prst="roundRect">
            <a:avLst>
              <a:gd name="adj" fmla="val 16667"/>
            </a:avLst>
          </a:prstGeom>
          <a:solidFill>
            <a:srgbClr val="C9DAF8"/>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Century Gothic"/>
                <a:ea typeface="Century Gothic"/>
                <a:cs typeface="Century Gothic"/>
                <a:sym typeface="Century Gothic"/>
              </a:rPr>
              <a:t>Predicted </a:t>
            </a:r>
            <a:endParaRPr sz="3000">
              <a:latin typeface="Century Gothic"/>
              <a:ea typeface="Century Gothic"/>
              <a:cs typeface="Century Gothic"/>
              <a:sym typeface="Century Gothic"/>
            </a:endParaRPr>
          </a:p>
          <a:p>
            <a:pPr marL="0" lvl="0" indent="0" algn="ctr" rtl="0">
              <a:spcBef>
                <a:spcPts val="0"/>
              </a:spcBef>
              <a:spcAft>
                <a:spcPts val="0"/>
              </a:spcAft>
              <a:buNone/>
            </a:pPr>
            <a:r>
              <a:rPr lang="en-US" sz="3000">
                <a:latin typeface="Century Gothic"/>
                <a:ea typeface="Century Gothic"/>
                <a:cs typeface="Century Gothic"/>
                <a:sym typeface="Century Gothic"/>
              </a:rPr>
              <a:t>Top 8 Rotten</a:t>
            </a:r>
            <a:endParaRPr sz="3000">
              <a:latin typeface="Century Gothic"/>
              <a:ea typeface="Century Gothic"/>
              <a:cs typeface="Century Gothic"/>
              <a:sym typeface="Century Gothic"/>
            </a:endParaRPr>
          </a:p>
        </p:txBody>
      </p:sp>
      <p:sp>
        <p:nvSpPr>
          <p:cNvPr id="891" name="Google Shape;891;p73"/>
          <p:cNvSpPr txBox="1"/>
          <p:nvPr/>
        </p:nvSpPr>
        <p:spPr>
          <a:xfrm>
            <a:off x="14380375" y="1556550"/>
            <a:ext cx="10003500" cy="11882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3600" dirty="0">
                <a:latin typeface="Century Gothic"/>
                <a:ea typeface="Century Gothic"/>
                <a:cs typeface="Century Gothic"/>
                <a:sym typeface="Century Gothic"/>
              </a:rPr>
              <a:t>A class activation map for a particular category indicates the discriminative region used by CNN to identify the category;</a:t>
            </a:r>
            <a:endParaRPr sz="3600" dirty="0">
              <a:latin typeface="Century Gothic"/>
              <a:ea typeface="Century Gothic"/>
              <a:cs typeface="Century Gothic"/>
              <a:sym typeface="Century Gothic"/>
            </a:endParaRPr>
          </a:p>
          <a:p>
            <a:pPr marL="0" lvl="0" indent="0" algn="just" rtl="0">
              <a:spcBef>
                <a:spcPts val="0"/>
              </a:spcBef>
              <a:spcAft>
                <a:spcPts val="0"/>
              </a:spcAft>
              <a:buNone/>
            </a:pPr>
            <a:endParaRPr sz="3600" dirty="0">
              <a:latin typeface="Century Gothic"/>
              <a:ea typeface="Century Gothic"/>
              <a:cs typeface="Century Gothic"/>
              <a:sym typeface="Century Gothic"/>
            </a:endParaRPr>
          </a:p>
          <a:p>
            <a:pPr marL="0" lvl="0" indent="0" algn="just" rtl="0">
              <a:spcBef>
                <a:spcPts val="0"/>
              </a:spcBef>
              <a:spcAft>
                <a:spcPts val="0"/>
              </a:spcAft>
              <a:buNone/>
            </a:pPr>
            <a:r>
              <a:rPr lang="en-US" sz="3600" dirty="0">
                <a:latin typeface="Century Gothic"/>
                <a:ea typeface="Century Gothic"/>
                <a:cs typeface="Century Gothic"/>
                <a:sym typeface="Century Gothic"/>
              </a:rPr>
              <a:t>Visualize the weights projected back from outputs using heatmap, indicating how important each input region is with respect to the output category;</a:t>
            </a:r>
            <a:endParaRPr sz="3600" dirty="0">
              <a:latin typeface="Century Gothic"/>
              <a:ea typeface="Century Gothic"/>
              <a:cs typeface="Century Gothic"/>
              <a:sym typeface="Century Gothic"/>
            </a:endParaRPr>
          </a:p>
          <a:p>
            <a:pPr marL="0" lvl="0" indent="0" algn="l" rtl="0">
              <a:spcBef>
                <a:spcPts val="0"/>
              </a:spcBef>
              <a:spcAft>
                <a:spcPts val="0"/>
              </a:spcAft>
              <a:buNone/>
            </a:pPr>
            <a:endParaRPr sz="3600" dirty="0">
              <a:latin typeface="Century Gothic"/>
              <a:ea typeface="Century Gothic"/>
              <a:cs typeface="Century Gothic"/>
              <a:sym typeface="Century Gothic"/>
            </a:endParaRPr>
          </a:p>
          <a:p>
            <a:pPr marL="571500" lvl="0" indent="-571500" algn="l" rtl="0">
              <a:spcBef>
                <a:spcPts val="0"/>
              </a:spcBef>
              <a:spcAft>
                <a:spcPts val="0"/>
              </a:spcAft>
              <a:buSzPts val="3600"/>
              <a:buFont typeface="Arial" panose="020B0604020202020204" pitchFamily="34" charset="0"/>
              <a:buChar char="•"/>
            </a:pPr>
            <a:r>
              <a:rPr lang="en-US" sz="3600" dirty="0">
                <a:latin typeface="Century Gothic"/>
                <a:ea typeface="Century Gothic"/>
                <a:cs typeface="Century Gothic"/>
                <a:sym typeface="Century Gothic"/>
              </a:rPr>
              <a:t>Fresh → Big font of Movie Titles with less characters(for certain genre: drama)</a:t>
            </a:r>
            <a:endParaRPr sz="3600" dirty="0">
              <a:latin typeface="Century Gothic"/>
              <a:ea typeface="Century Gothic"/>
              <a:cs typeface="Century Gothic"/>
              <a:sym typeface="Century Gothic"/>
            </a:endParaRPr>
          </a:p>
          <a:p>
            <a:pPr marL="914400" lvl="0" indent="0" algn="l" rtl="0">
              <a:spcBef>
                <a:spcPts val="0"/>
              </a:spcBef>
              <a:spcAft>
                <a:spcPts val="0"/>
              </a:spcAft>
              <a:buNone/>
            </a:pPr>
            <a:endParaRPr sz="3600" dirty="0">
              <a:latin typeface="Century Gothic"/>
              <a:ea typeface="Century Gothic"/>
              <a:cs typeface="Century Gothic"/>
              <a:sym typeface="Century Gothic"/>
            </a:endParaRPr>
          </a:p>
          <a:p>
            <a:pPr marL="571500" lvl="0" indent="-571500" algn="l" rtl="0">
              <a:spcBef>
                <a:spcPts val="0"/>
              </a:spcBef>
              <a:spcAft>
                <a:spcPts val="0"/>
              </a:spcAft>
              <a:buSzPts val="3600"/>
              <a:buFont typeface="Arial" panose="020B0604020202020204" pitchFamily="34" charset="0"/>
              <a:buChar char="•"/>
            </a:pPr>
            <a:r>
              <a:rPr lang="en-US" sz="3600" dirty="0">
                <a:latin typeface="Century Gothic"/>
                <a:ea typeface="Century Gothic"/>
                <a:cs typeface="Century Gothic"/>
                <a:sym typeface="Century Gothic"/>
              </a:rPr>
              <a:t>Rotten → Group of characters stacking occupies most part of the poster (comedies)</a:t>
            </a:r>
            <a:endParaRPr sz="3600" dirty="0">
              <a:latin typeface="Century Gothic"/>
              <a:ea typeface="Century Gothic"/>
              <a:cs typeface="Century Gothic"/>
              <a:sym typeface="Century Gothic"/>
            </a:endParaRPr>
          </a:p>
          <a:p>
            <a:pPr marL="914400" lvl="0" indent="0" algn="l" rtl="0">
              <a:spcBef>
                <a:spcPts val="0"/>
              </a:spcBef>
              <a:spcAft>
                <a:spcPts val="0"/>
              </a:spcAft>
              <a:buNone/>
            </a:pPr>
            <a:endParaRPr sz="3600" dirty="0">
              <a:latin typeface="Century Gothic"/>
              <a:ea typeface="Century Gothic"/>
              <a:cs typeface="Century Gothic"/>
              <a:sym typeface="Century Gothic"/>
            </a:endParaRPr>
          </a:p>
          <a:p>
            <a:pPr marL="571500" lvl="0" indent="-571500" algn="l" rtl="0">
              <a:spcBef>
                <a:spcPts val="0"/>
              </a:spcBef>
              <a:spcAft>
                <a:spcPts val="0"/>
              </a:spcAft>
              <a:buSzPts val="3600"/>
              <a:buFont typeface="Arial" panose="020B0604020202020204" pitchFamily="34" charset="0"/>
              <a:buChar char="•"/>
            </a:pPr>
            <a:r>
              <a:rPr lang="en-US" sz="3600" dirty="0">
                <a:latin typeface="Century Gothic"/>
                <a:ea typeface="Century Gothic"/>
                <a:cs typeface="Century Gothic"/>
                <a:sym typeface="Century Gothic"/>
              </a:rPr>
              <a:t>Limitation and Thoughts:</a:t>
            </a:r>
            <a:endParaRPr sz="3600" dirty="0">
              <a:latin typeface="Century Gothic"/>
              <a:ea typeface="Century Gothic"/>
              <a:cs typeface="Century Gothic"/>
              <a:sym typeface="Century Gothic"/>
            </a:endParaRPr>
          </a:p>
          <a:p>
            <a:pPr marL="914400" lvl="0" indent="-457200" algn="l" rtl="0">
              <a:spcBef>
                <a:spcPts val="0"/>
              </a:spcBef>
              <a:spcAft>
                <a:spcPts val="0"/>
              </a:spcAft>
              <a:buSzPts val="3600"/>
              <a:buFont typeface="Century Gothic"/>
              <a:buChar char="●"/>
            </a:pPr>
            <a:r>
              <a:rPr lang="en-US" sz="3600" dirty="0">
                <a:latin typeface="Century Gothic"/>
                <a:ea typeface="Century Gothic"/>
                <a:cs typeface="Century Gothic"/>
                <a:sym typeface="Century Gothic"/>
              </a:rPr>
              <a:t>Title </a:t>
            </a:r>
            <a:r>
              <a:rPr lang="en-US" sz="3600" dirty="0" err="1">
                <a:latin typeface="Century Gothic"/>
                <a:ea typeface="Century Gothic"/>
                <a:cs typeface="Century Gothic"/>
                <a:sym typeface="Century Gothic"/>
              </a:rPr>
              <a:t>Dominanant</a:t>
            </a:r>
            <a:r>
              <a:rPr lang="en-US" sz="3600" dirty="0">
                <a:latin typeface="Century Gothic"/>
                <a:ea typeface="Century Gothic"/>
                <a:cs typeface="Century Gothic"/>
                <a:sym typeface="Century Gothic"/>
              </a:rPr>
              <a:t>;</a:t>
            </a:r>
            <a:endParaRPr sz="3600" dirty="0">
              <a:latin typeface="Century Gothic"/>
              <a:ea typeface="Century Gothic"/>
              <a:cs typeface="Century Gothic"/>
              <a:sym typeface="Century Gothic"/>
            </a:endParaRPr>
          </a:p>
          <a:p>
            <a:pPr marL="914400" lvl="0" indent="-457200" algn="l" rtl="0">
              <a:spcBef>
                <a:spcPts val="0"/>
              </a:spcBef>
              <a:spcAft>
                <a:spcPts val="0"/>
              </a:spcAft>
              <a:buSzPts val="3600"/>
              <a:buFont typeface="Century Gothic"/>
              <a:buChar char="●"/>
            </a:pPr>
            <a:r>
              <a:rPr lang="en-US" sz="3600" dirty="0">
                <a:latin typeface="Century Gothic"/>
                <a:ea typeface="Century Gothic"/>
                <a:cs typeface="Century Gothic"/>
                <a:sym typeface="Century Gothic"/>
              </a:rPr>
              <a:t>Movie genre;</a:t>
            </a:r>
            <a:endParaRPr sz="3600" dirty="0">
              <a:latin typeface="Century Gothic"/>
              <a:ea typeface="Century Gothic"/>
              <a:cs typeface="Century Gothic"/>
              <a:sym typeface="Century Gothic"/>
            </a:endParaRPr>
          </a:p>
          <a:p>
            <a:pPr marL="914400" lvl="0" indent="-457200" algn="l" rtl="0">
              <a:spcBef>
                <a:spcPts val="0"/>
              </a:spcBef>
              <a:spcAft>
                <a:spcPts val="0"/>
              </a:spcAft>
              <a:buSzPts val="3600"/>
              <a:buFont typeface="Century Gothic"/>
              <a:buChar char="●"/>
            </a:pPr>
            <a:r>
              <a:rPr lang="en-US" sz="3600" dirty="0">
                <a:latin typeface="Century Gothic"/>
                <a:ea typeface="Century Gothic"/>
                <a:cs typeface="Century Gothic"/>
                <a:sym typeface="Century Gothic"/>
              </a:rPr>
              <a:t>Other factors affecting the audience response.</a:t>
            </a:r>
            <a:endParaRPr sz="3600" dirty="0">
              <a:latin typeface="Century Gothic"/>
              <a:ea typeface="Century Gothic"/>
              <a:cs typeface="Century Gothic"/>
              <a:sym typeface="Century Gothic"/>
            </a:endParaRPr>
          </a:p>
          <a:p>
            <a:pPr marL="914400" lvl="0" indent="0" algn="l" rtl="0">
              <a:spcBef>
                <a:spcPts val="0"/>
              </a:spcBef>
              <a:spcAft>
                <a:spcPts val="0"/>
              </a:spcAft>
              <a:buNone/>
            </a:pPr>
            <a:endParaRPr sz="3600" dirty="0">
              <a:latin typeface="Century Gothic"/>
              <a:ea typeface="Century Gothic"/>
              <a:cs typeface="Century Gothic"/>
              <a:sym typeface="Century Gothic"/>
            </a:endParaRPr>
          </a:p>
          <a:p>
            <a:pPr marL="0" lvl="0" indent="0" algn="l" rtl="0">
              <a:spcBef>
                <a:spcPts val="0"/>
              </a:spcBef>
              <a:spcAft>
                <a:spcPts val="0"/>
              </a:spcAft>
              <a:buNone/>
            </a:pPr>
            <a:endParaRPr sz="3600" dirty="0">
              <a:latin typeface="Century Gothic"/>
              <a:ea typeface="Century Gothic"/>
              <a:cs typeface="Century Gothic"/>
              <a:sym typeface="Century Gothic"/>
            </a:endParaRPr>
          </a:p>
          <a:p>
            <a:pPr marL="457200" lvl="0" indent="0" algn="l" rtl="0">
              <a:spcBef>
                <a:spcPts val="0"/>
              </a:spcBef>
              <a:spcAft>
                <a:spcPts val="0"/>
              </a:spcAft>
              <a:buNone/>
            </a:pPr>
            <a:endParaRPr sz="3600" dirty="0">
              <a:latin typeface="Century Gothic"/>
              <a:ea typeface="Century Gothic"/>
              <a:cs typeface="Century Gothic"/>
              <a:sym typeface="Century Gothic"/>
            </a:endParaRPr>
          </a:p>
          <a:p>
            <a:pPr marL="0" lvl="0" indent="0" algn="l" rtl="0">
              <a:spcBef>
                <a:spcPts val="0"/>
              </a:spcBef>
              <a:spcAft>
                <a:spcPts val="0"/>
              </a:spcAft>
              <a:buNone/>
            </a:pPr>
            <a:endParaRPr sz="3600" dirty="0">
              <a:latin typeface="Century Gothic"/>
              <a:ea typeface="Century Gothic"/>
              <a:cs typeface="Century Gothic"/>
              <a:sym typeface="Century Gothic"/>
            </a:endParaRPr>
          </a:p>
          <a:p>
            <a:pPr marL="457200" lvl="0" indent="0" algn="l" rtl="0">
              <a:spcBef>
                <a:spcPts val="0"/>
              </a:spcBef>
              <a:spcAft>
                <a:spcPts val="0"/>
              </a:spcAft>
              <a:buNone/>
            </a:pPr>
            <a:endParaRPr sz="3600" dirty="0">
              <a:latin typeface="Century Gothic"/>
              <a:ea typeface="Century Gothic"/>
              <a:cs typeface="Century Gothic"/>
              <a:sym typeface="Century Gothic"/>
            </a:endParaRPr>
          </a:p>
          <a:p>
            <a:pPr marL="457200" lvl="0" indent="0" algn="l" rtl="0">
              <a:spcBef>
                <a:spcPts val="0"/>
              </a:spcBef>
              <a:spcAft>
                <a:spcPts val="0"/>
              </a:spcAft>
              <a:buNone/>
            </a:pPr>
            <a:endParaRPr sz="3600" dirty="0">
              <a:latin typeface="Century Gothic"/>
              <a:ea typeface="Century Gothic"/>
              <a:cs typeface="Century Gothic"/>
              <a:sym typeface="Century Gothic"/>
            </a:endParaRPr>
          </a:p>
          <a:p>
            <a:pPr marL="0" lvl="0" indent="0" algn="l" rtl="0">
              <a:spcBef>
                <a:spcPts val="0"/>
              </a:spcBef>
              <a:spcAft>
                <a:spcPts val="0"/>
              </a:spcAft>
              <a:buNone/>
            </a:pPr>
            <a:endParaRPr sz="3600" dirty="0">
              <a:latin typeface="Century Gothic"/>
              <a:ea typeface="Century Gothic"/>
              <a:cs typeface="Century Gothic"/>
              <a:sym typeface="Century Gothic"/>
            </a:endParaRPr>
          </a:p>
          <a:p>
            <a:pPr marL="0" lvl="0" indent="0" algn="l" rtl="0">
              <a:spcBef>
                <a:spcPts val="0"/>
              </a:spcBef>
              <a:spcAft>
                <a:spcPts val="0"/>
              </a:spcAft>
              <a:buNone/>
            </a:pPr>
            <a:endParaRPr sz="3600" dirty="0">
              <a:latin typeface="Century Gothic"/>
              <a:ea typeface="Century Gothic"/>
              <a:cs typeface="Century Gothic"/>
              <a:sym typeface="Century Gothic"/>
            </a:endParaRPr>
          </a:p>
        </p:txBody>
      </p:sp>
      <p:pic>
        <p:nvPicPr>
          <p:cNvPr id="892" name="Google Shape;892;p73"/>
          <p:cNvPicPr preferRelativeResize="0"/>
          <p:nvPr/>
        </p:nvPicPr>
        <p:blipFill>
          <a:blip r:embed="rId5">
            <a:alphaModFix/>
          </a:blip>
          <a:stretch>
            <a:fillRect/>
          </a:stretch>
        </p:blipFill>
        <p:spPr>
          <a:xfrm>
            <a:off x="8153400" y="2752550"/>
            <a:ext cx="2686050" cy="2533650"/>
          </a:xfrm>
          <a:prstGeom prst="rect">
            <a:avLst/>
          </a:prstGeom>
          <a:noFill/>
          <a:ln>
            <a:noFill/>
          </a:ln>
        </p:spPr>
      </p:pic>
      <p:pic>
        <p:nvPicPr>
          <p:cNvPr id="893" name="Google Shape;893;p73"/>
          <p:cNvPicPr preferRelativeResize="0"/>
          <p:nvPr/>
        </p:nvPicPr>
        <p:blipFill>
          <a:blip r:embed="rId6">
            <a:alphaModFix/>
          </a:blip>
          <a:stretch>
            <a:fillRect/>
          </a:stretch>
        </p:blipFill>
        <p:spPr>
          <a:xfrm>
            <a:off x="10991850" y="2752550"/>
            <a:ext cx="2676525" cy="2533650"/>
          </a:xfrm>
          <a:prstGeom prst="rect">
            <a:avLst/>
          </a:prstGeom>
          <a:noFill/>
          <a:ln>
            <a:noFill/>
          </a:ln>
        </p:spPr>
      </p:pic>
      <p:pic>
        <p:nvPicPr>
          <p:cNvPr id="894" name="Google Shape;894;p73"/>
          <p:cNvPicPr preferRelativeResize="0"/>
          <p:nvPr/>
        </p:nvPicPr>
        <p:blipFill>
          <a:blip r:embed="rId7">
            <a:alphaModFix/>
          </a:blip>
          <a:stretch>
            <a:fillRect/>
          </a:stretch>
        </p:blipFill>
        <p:spPr>
          <a:xfrm>
            <a:off x="8153400" y="5438600"/>
            <a:ext cx="2647950" cy="2533650"/>
          </a:xfrm>
          <a:prstGeom prst="rect">
            <a:avLst/>
          </a:prstGeom>
          <a:noFill/>
          <a:ln>
            <a:noFill/>
          </a:ln>
        </p:spPr>
      </p:pic>
      <p:pic>
        <p:nvPicPr>
          <p:cNvPr id="895" name="Google Shape;895;p73"/>
          <p:cNvPicPr preferRelativeResize="0"/>
          <p:nvPr/>
        </p:nvPicPr>
        <p:blipFill>
          <a:blip r:embed="rId8">
            <a:alphaModFix/>
          </a:blip>
          <a:stretch>
            <a:fillRect/>
          </a:stretch>
        </p:blipFill>
        <p:spPr>
          <a:xfrm>
            <a:off x="10991850" y="10810700"/>
            <a:ext cx="2676525" cy="2533650"/>
          </a:xfrm>
          <a:prstGeom prst="rect">
            <a:avLst/>
          </a:prstGeom>
          <a:noFill/>
          <a:ln>
            <a:noFill/>
          </a:ln>
        </p:spPr>
      </p:pic>
      <p:pic>
        <p:nvPicPr>
          <p:cNvPr id="896" name="Google Shape;896;p73"/>
          <p:cNvPicPr preferRelativeResize="0"/>
          <p:nvPr/>
        </p:nvPicPr>
        <p:blipFill>
          <a:blip r:embed="rId9">
            <a:alphaModFix/>
          </a:blip>
          <a:stretch>
            <a:fillRect/>
          </a:stretch>
        </p:blipFill>
        <p:spPr>
          <a:xfrm>
            <a:off x="11020425" y="5438600"/>
            <a:ext cx="2619375" cy="2533650"/>
          </a:xfrm>
          <a:prstGeom prst="rect">
            <a:avLst/>
          </a:prstGeom>
          <a:noFill/>
          <a:ln>
            <a:noFill/>
          </a:ln>
        </p:spPr>
      </p:pic>
      <p:pic>
        <p:nvPicPr>
          <p:cNvPr id="897" name="Google Shape;897;p73"/>
          <p:cNvPicPr preferRelativeResize="0"/>
          <p:nvPr/>
        </p:nvPicPr>
        <p:blipFill>
          <a:blip r:embed="rId10">
            <a:alphaModFix/>
          </a:blip>
          <a:stretch>
            <a:fillRect/>
          </a:stretch>
        </p:blipFill>
        <p:spPr>
          <a:xfrm>
            <a:off x="10991850" y="8124650"/>
            <a:ext cx="2676525" cy="2533650"/>
          </a:xfrm>
          <a:prstGeom prst="rect">
            <a:avLst/>
          </a:prstGeom>
          <a:noFill/>
          <a:ln>
            <a:noFill/>
          </a:ln>
        </p:spPr>
      </p:pic>
      <p:pic>
        <p:nvPicPr>
          <p:cNvPr id="898" name="Google Shape;898;p73"/>
          <p:cNvPicPr preferRelativeResize="0"/>
          <p:nvPr/>
        </p:nvPicPr>
        <p:blipFill>
          <a:blip r:embed="rId11">
            <a:alphaModFix/>
          </a:blip>
          <a:stretch>
            <a:fillRect/>
          </a:stretch>
        </p:blipFill>
        <p:spPr>
          <a:xfrm>
            <a:off x="8139113" y="10810700"/>
            <a:ext cx="2676525" cy="2533650"/>
          </a:xfrm>
          <a:prstGeom prst="rect">
            <a:avLst/>
          </a:prstGeom>
          <a:noFill/>
          <a:ln>
            <a:noFill/>
          </a:ln>
        </p:spPr>
      </p:pic>
      <p:pic>
        <p:nvPicPr>
          <p:cNvPr id="899" name="Google Shape;899;p73"/>
          <p:cNvPicPr preferRelativeResize="0"/>
          <p:nvPr/>
        </p:nvPicPr>
        <p:blipFill>
          <a:blip r:embed="rId12">
            <a:alphaModFix/>
          </a:blip>
          <a:stretch>
            <a:fillRect/>
          </a:stretch>
        </p:blipFill>
        <p:spPr>
          <a:xfrm>
            <a:off x="8153400" y="8124650"/>
            <a:ext cx="2686050" cy="2533650"/>
          </a:xfrm>
          <a:prstGeom prst="rect">
            <a:avLst/>
          </a:prstGeom>
          <a:noFill/>
          <a:ln>
            <a:noFill/>
          </a:ln>
        </p:spPr>
      </p:pic>
      <p:pic>
        <p:nvPicPr>
          <p:cNvPr id="900" name="Google Shape;900;p73"/>
          <p:cNvPicPr preferRelativeResize="0"/>
          <p:nvPr/>
        </p:nvPicPr>
        <p:blipFill>
          <a:blip r:embed="rId13">
            <a:alphaModFix/>
          </a:blip>
          <a:stretch>
            <a:fillRect/>
          </a:stretch>
        </p:blipFill>
        <p:spPr>
          <a:xfrm>
            <a:off x="914400" y="2736050"/>
            <a:ext cx="2647950" cy="2533650"/>
          </a:xfrm>
          <a:prstGeom prst="rect">
            <a:avLst/>
          </a:prstGeom>
          <a:noFill/>
          <a:ln w="28575" cap="flat" cmpd="sng">
            <a:solidFill>
              <a:srgbClr val="000000"/>
            </a:solidFill>
            <a:prstDash val="solid"/>
            <a:round/>
            <a:headEnd type="none" w="sm" len="sm"/>
            <a:tailEnd type="none" w="sm" len="sm"/>
          </a:ln>
        </p:spPr>
      </p:pic>
      <p:pic>
        <p:nvPicPr>
          <p:cNvPr id="901" name="Google Shape;901;p73"/>
          <p:cNvPicPr preferRelativeResize="0"/>
          <p:nvPr/>
        </p:nvPicPr>
        <p:blipFill>
          <a:blip r:embed="rId14">
            <a:alphaModFix/>
          </a:blip>
          <a:stretch>
            <a:fillRect/>
          </a:stretch>
        </p:blipFill>
        <p:spPr>
          <a:xfrm>
            <a:off x="914400" y="5422100"/>
            <a:ext cx="2647950" cy="2533650"/>
          </a:xfrm>
          <a:prstGeom prst="rect">
            <a:avLst/>
          </a:prstGeom>
          <a:noFill/>
          <a:ln w="28575" cap="flat" cmpd="sng">
            <a:solidFill>
              <a:srgbClr val="000000"/>
            </a:solidFill>
            <a:prstDash val="solid"/>
            <a:round/>
            <a:headEnd type="none" w="sm" len="sm"/>
            <a:tailEnd type="none" w="sm" len="sm"/>
          </a:ln>
        </p:spPr>
      </p:pic>
      <p:pic>
        <p:nvPicPr>
          <p:cNvPr id="902" name="Google Shape;902;p73"/>
          <p:cNvPicPr preferRelativeResize="0"/>
          <p:nvPr/>
        </p:nvPicPr>
        <p:blipFill>
          <a:blip r:embed="rId15">
            <a:alphaModFix/>
          </a:blip>
          <a:stretch>
            <a:fillRect/>
          </a:stretch>
        </p:blipFill>
        <p:spPr>
          <a:xfrm>
            <a:off x="3714750" y="2736050"/>
            <a:ext cx="2619375" cy="2533650"/>
          </a:xfrm>
          <a:prstGeom prst="rect">
            <a:avLst/>
          </a:prstGeom>
          <a:noFill/>
          <a:ln w="28575" cap="flat" cmpd="sng">
            <a:solidFill>
              <a:srgbClr val="000000"/>
            </a:solidFill>
            <a:prstDash val="solid"/>
            <a:round/>
            <a:headEnd type="none" w="sm" len="sm"/>
            <a:tailEnd type="none" w="sm" len="sm"/>
          </a:ln>
        </p:spPr>
      </p:pic>
      <p:pic>
        <p:nvPicPr>
          <p:cNvPr id="903" name="Google Shape;903;p73"/>
          <p:cNvPicPr preferRelativeResize="0"/>
          <p:nvPr/>
        </p:nvPicPr>
        <p:blipFill>
          <a:blip r:embed="rId16">
            <a:alphaModFix/>
          </a:blip>
          <a:stretch>
            <a:fillRect/>
          </a:stretch>
        </p:blipFill>
        <p:spPr>
          <a:xfrm>
            <a:off x="914400" y="8108150"/>
            <a:ext cx="2657475" cy="2533650"/>
          </a:xfrm>
          <a:prstGeom prst="rect">
            <a:avLst/>
          </a:prstGeom>
          <a:noFill/>
          <a:ln w="28575" cap="flat" cmpd="sng">
            <a:solidFill>
              <a:srgbClr val="000000"/>
            </a:solidFill>
            <a:prstDash val="solid"/>
            <a:round/>
            <a:headEnd type="none" w="sm" len="sm"/>
            <a:tailEnd type="none" w="sm" len="sm"/>
          </a:ln>
        </p:spPr>
      </p:pic>
      <p:pic>
        <p:nvPicPr>
          <p:cNvPr id="904" name="Google Shape;904;p73"/>
          <p:cNvPicPr preferRelativeResize="0"/>
          <p:nvPr/>
        </p:nvPicPr>
        <p:blipFill>
          <a:blip r:embed="rId17">
            <a:alphaModFix/>
          </a:blip>
          <a:stretch>
            <a:fillRect/>
          </a:stretch>
        </p:blipFill>
        <p:spPr>
          <a:xfrm>
            <a:off x="3714750" y="5440262"/>
            <a:ext cx="2619375" cy="2497325"/>
          </a:xfrm>
          <a:prstGeom prst="rect">
            <a:avLst/>
          </a:prstGeom>
          <a:noFill/>
          <a:ln w="28575" cap="flat" cmpd="sng">
            <a:solidFill>
              <a:srgbClr val="000000"/>
            </a:solidFill>
            <a:prstDash val="solid"/>
            <a:round/>
            <a:headEnd type="none" w="sm" len="sm"/>
            <a:tailEnd type="none" w="sm" len="sm"/>
          </a:ln>
        </p:spPr>
      </p:pic>
      <p:pic>
        <p:nvPicPr>
          <p:cNvPr id="905" name="Google Shape;905;p73"/>
          <p:cNvPicPr preferRelativeResize="0"/>
          <p:nvPr/>
        </p:nvPicPr>
        <p:blipFill>
          <a:blip r:embed="rId18">
            <a:alphaModFix/>
          </a:blip>
          <a:stretch>
            <a:fillRect/>
          </a:stretch>
        </p:blipFill>
        <p:spPr>
          <a:xfrm>
            <a:off x="928688" y="10794200"/>
            <a:ext cx="2619375" cy="2533650"/>
          </a:xfrm>
          <a:prstGeom prst="rect">
            <a:avLst/>
          </a:prstGeom>
          <a:noFill/>
          <a:ln w="28575" cap="flat" cmpd="sng">
            <a:solidFill>
              <a:srgbClr val="000000"/>
            </a:solidFill>
            <a:prstDash val="solid"/>
            <a:round/>
            <a:headEnd type="none" w="sm" len="sm"/>
            <a:tailEnd type="none" w="sm" len="sm"/>
          </a:ln>
        </p:spPr>
      </p:pic>
      <p:pic>
        <p:nvPicPr>
          <p:cNvPr id="906" name="Google Shape;906;p73"/>
          <p:cNvPicPr preferRelativeResize="0"/>
          <p:nvPr/>
        </p:nvPicPr>
        <p:blipFill>
          <a:blip r:embed="rId19">
            <a:alphaModFix/>
          </a:blip>
          <a:stretch>
            <a:fillRect/>
          </a:stretch>
        </p:blipFill>
        <p:spPr>
          <a:xfrm>
            <a:off x="3700463" y="10794200"/>
            <a:ext cx="2647950" cy="2533650"/>
          </a:xfrm>
          <a:prstGeom prst="rect">
            <a:avLst/>
          </a:prstGeom>
          <a:noFill/>
          <a:ln w="28575" cap="flat" cmpd="sng">
            <a:solidFill>
              <a:srgbClr val="000000"/>
            </a:solidFill>
            <a:prstDash val="solid"/>
            <a:round/>
            <a:headEnd type="none" w="sm" len="sm"/>
            <a:tailEnd type="none" w="sm" len="sm"/>
          </a:ln>
        </p:spPr>
      </p:pic>
      <p:pic>
        <p:nvPicPr>
          <p:cNvPr id="907" name="Google Shape;907;p73"/>
          <p:cNvPicPr preferRelativeResize="0"/>
          <p:nvPr/>
        </p:nvPicPr>
        <p:blipFill>
          <a:blip r:embed="rId20">
            <a:alphaModFix/>
          </a:blip>
          <a:stretch>
            <a:fillRect/>
          </a:stretch>
        </p:blipFill>
        <p:spPr>
          <a:xfrm>
            <a:off x="3724275" y="8108150"/>
            <a:ext cx="2619375" cy="2533650"/>
          </a:xfrm>
          <a:prstGeom prst="rect">
            <a:avLst/>
          </a:prstGeom>
          <a:noFill/>
          <a:ln w="28575" cap="flat" cmpd="sng">
            <a:solidFill>
              <a:srgbClr val="000000"/>
            </a:solidFill>
            <a:prstDash val="solid"/>
            <a:round/>
            <a:headEnd type="none" w="sm" len="sm"/>
            <a:tailEnd type="none" w="sm" len="sm"/>
          </a:ln>
        </p:spPr>
      </p:pic>
      <p:pic>
        <p:nvPicPr>
          <p:cNvPr id="908" name="Google Shape;908;p73"/>
          <p:cNvPicPr preferRelativeResize="0"/>
          <p:nvPr/>
        </p:nvPicPr>
        <p:blipFill>
          <a:blip r:embed="rId21">
            <a:alphaModFix/>
          </a:blip>
          <a:stretch>
            <a:fillRect/>
          </a:stretch>
        </p:blipFill>
        <p:spPr>
          <a:xfrm>
            <a:off x="8474875" y="1423998"/>
            <a:ext cx="1804968" cy="1743301"/>
          </a:xfrm>
          <a:prstGeom prst="rect">
            <a:avLst/>
          </a:prstGeom>
          <a:noFill/>
          <a:ln>
            <a:noFill/>
          </a:ln>
        </p:spPr>
      </p:pic>
      <p:sp>
        <p:nvSpPr>
          <p:cNvPr id="909" name="Google Shape;909;p73"/>
          <p:cNvSpPr/>
          <p:nvPr/>
        </p:nvSpPr>
        <p:spPr>
          <a:xfrm>
            <a:off x="2333625" y="1519250"/>
            <a:ext cx="3324300" cy="1064400"/>
          </a:xfrm>
          <a:prstGeom prst="roundRect">
            <a:avLst>
              <a:gd name="adj" fmla="val 16667"/>
            </a:avLst>
          </a:prstGeom>
          <a:solidFill>
            <a:srgbClr val="C9DAF8"/>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Century Gothic"/>
                <a:ea typeface="Century Gothic"/>
                <a:cs typeface="Century Gothic"/>
                <a:sym typeface="Century Gothic"/>
              </a:rPr>
              <a:t>Predicted </a:t>
            </a:r>
            <a:endParaRPr sz="3000">
              <a:latin typeface="Century Gothic"/>
              <a:ea typeface="Century Gothic"/>
              <a:cs typeface="Century Gothic"/>
              <a:sym typeface="Century Gothic"/>
            </a:endParaRPr>
          </a:p>
          <a:p>
            <a:pPr marL="0" lvl="0" indent="0" algn="ctr" rtl="0">
              <a:spcBef>
                <a:spcPts val="0"/>
              </a:spcBef>
              <a:spcAft>
                <a:spcPts val="0"/>
              </a:spcAft>
              <a:buNone/>
            </a:pPr>
            <a:r>
              <a:rPr lang="en-US" sz="3000">
                <a:latin typeface="Century Gothic"/>
                <a:ea typeface="Century Gothic"/>
                <a:cs typeface="Century Gothic"/>
                <a:sym typeface="Century Gothic"/>
              </a:rPr>
              <a:t>Top 8 Fresh</a:t>
            </a:r>
            <a:endParaRPr sz="3000">
              <a:latin typeface="Century Gothic"/>
              <a:ea typeface="Century Gothic"/>
              <a:cs typeface="Century Gothic"/>
              <a:sym typeface="Century Gothic"/>
            </a:endParaRPr>
          </a:p>
        </p:txBody>
      </p:sp>
      <p:pic>
        <p:nvPicPr>
          <p:cNvPr id="910" name="Google Shape;910;p73"/>
          <p:cNvPicPr preferRelativeResize="0"/>
          <p:nvPr/>
        </p:nvPicPr>
        <p:blipFill>
          <a:blip r:embed="rId22">
            <a:alphaModFix/>
          </a:blip>
          <a:stretch>
            <a:fillRect/>
          </a:stretch>
        </p:blipFill>
        <p:spPr>
          <a:xfrm>
            <a:off x="1137875" y="1222600"/>
            <a:ext cx="1626575" cy="1650200"/>
          </a:xfrm>
          <a:prstGeom prst="rect">
            <a:avLst/>
          </a:prstGeom>
          <a:noFill/>
          <a:ln>
            <a:noFill/>
          </a:ln>
        </p:spPr>
      </p:pic>
      <p:sp>
        <p:nvSpPr>
          <p:cNvPr id="911" name="Google Shape;911;p73"/>
          <p:cNvSpPr/>
          <p:nvPr/>
        </p:nvSpPr>
        <p:spPr>
          <a:xfrm>
            <a:off x="2690675" y="3606125"/>
            <a:ext cx="857400" cy="7935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3"/>
          <p:cNvSpPr/>
          <p:nvPr/>
        </p:nvSpPr>
        <p:spPr>
          <a:xfrm>
            <a:off x="2690675" y="6436750"/>
            <a:ext cx="857400" cy="7935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3"/>
          <p:cNvSpPr/>
          <p:nvPr/>
        </p:nvSpPr>
        <p:spPr>
          <a:xfrm>
            <a:off x="9935700" y="11667550"/>
            <a:ext cx="857400" cy="7935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3"/>
          <p:cNvSpPr/>
          <p:nvPr/>
        </p:nvSpPr>
        <p:spPr>
          <a:xfrm>
            <a:off x="12858825" y="3407800"/>
            <a:ext cx="857400" cy="7935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Audio 2">
            <a:hlinkClick r:id="" action="ppaction://media"/>
            <a:extLst>
              <a:ext uri="{FF2B5EF4-FFF2-40B4-BE49-F238E27FC236}">
                <a16:creationId xmlns:a16="http://schemas.microsoft.com/office/drawing/2014/main" id="{48B1A20F-CDCA-4144-A764-B2CDD16C07E4}"/>
              </a:ext>
            </a:extLst>
          </p:cNvPr>
          <p:cNvPicPr>
            <a:picLocks noChangeAspect="1"/>
          </p:cNvPicPr>
          <p:nvPr>
            <a:audioFile r:link="rId2"/>
            <p:extLst>
              <p:ext uri="{DAA4B4D4-6D71-4841-9C94-3DE7FCFB9230}">
                <p14:media xmlns:p14="http://schemas.microsoft.com/office/powerpoint/2010/main" r:embed="rId1"/>
              </p:ext>
            </p:extLst>
          </p:nvPr>
        </p:nvPicPr>
        <p:blipFill>
          <a:blip r:embed="rId23"/>
          <a:stretch>
            <a:fillRect/>
          </a:stretch>
        </p:blipFill>
        <p:spPr>
          <a:xfrm>
            <a:off x="23355300" y="12687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3817"/>
    </mc:Choice>
    <mc:Fallback xmlns="">
      <p:transition spd="slow" advTm="83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652</Words>
  <Application>Microsoft Macintosh PowerPoint</Application>
  <PresentationFormat>Custom</PresentationFormat>
  <Paragraphs>142</Paragraphs>
  <Slides>7</Slides>
  <Notes>7</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Century Gothic</vt:lpstr>
      <vt:lpstr>Helvetica Neue</vt:lpstr>
      <vt:lpstr>Times New Roman</vt:lpstr>
      <vt:lpstr>Arial</vt:lpstr>
      <vt:lpstr>Gill Sans</vt:lpstr>
      <vt:lpstr>Custom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Jin Wang</cp:lastModifiedBy>
  <cp:revision>3</cp:revision>
  <dcterms:modified xsi:type="dcterms:W3CDTF">2020-04-24T03:01:08Z</dcterms:modified>
</cp:coreProperties>
</file>